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4"/>
  </p:sldMasterIdLst>
  <p:notesMasterIdLst>
    <p:notesMasterId r:id="rId59"/>
  </p:notesMasterIdLst>
  <p:sldIdLst>
    <p:sldId id="347" r:id="rId5"/>
    <p:sldId id="314" r:id="rId6"/>
    <p:sldId id="259" r:id="rId7"/>
    <p:sldId id="312" r:id="rId8"/>
    <p:sldId id="391" r:id="rId9"/>
    <p:sldId id="371" r:id="rId10"/>
    <p:sldId id="328" r:id="rId11"/>
    <p:sldId id="353" r:id="rId12"/>
    <p:sldId id="337" r:id="rId13"/>
    <p:sldId id="338" r:id="rId14"/>
    <p:sldId id="339" r:id="rId15"/>
    <p:sldId id="392" r:id="rId16"/>
    <p:sldId id="341" r:id="rId17"/>
    <p:sldId id="394" r:id="rId18"/>
    <p:sldId id="351" r:id="rId19"/>
    <p:sldId id="354" r:id="rId20"/>
    <p:sldId id="355" r:id="rId21"/>
    <p:sldId id="356" r:id="rId22"/>
    <p:sldId id="342" r:id="rId23"/>
    <p:sldId id="372" r:id="rId24"/>
    <p:sldId id="331" r:id="rId25"/>
    <p:sldId id="340" r:id="rId26"/>
    <p:sldId id="343" r:id="rId27"/>
    <p:sldId id="368" r:id="rId28"/>
    <p:sldId id="416" r:id="rId29"/>
    <p:sldId id="417" r:id="rId30"/>
    <p:sldId id="332" r:id="rId31"/>
    <p:sldId id="334" r:id="rId32"/>
    <p:sldId id="395" r:id="rId33"/>
    <p:sldId id="344" r:id="rId34"/>
    <p:sldId id="389" r:id="rId35"/>
    <p:sldId id="383" r:id="rId36"/>
    <p:sldId id="390" r:id="rId37"/>
    <p:sldId id="387" r:id="rId38"/>
    <p:sldId id="396" r:id="rId39"/>
    <p:sldId id="414" r:id="rId40"/>
    <p:sldId id="413" r:id="rId41"/>
    <p:sldId id="379" r:id="rId42"/>
    <p:sldId id="380" r:id="rId43"/>
    <p:sldId id="388" r:id="rId44"/>
    <p:sldId id="378" r:id="rId45"/>
    <p:sldId id="397" r:id="rId46"/>
    <p:sldId id="399" r:id="rId47"/>
    <p:sldId id="400" r:id="rId48"/>
    <p:sldId id="401" r:id="rId49"/>
    <p:sldId id="402" r:id="rId50"/>
    <p:sldId id="406" r:id="rId51"/>
    <p:sldId id="403" r:id="rId52"/>
    <p:sldId id="404" r:id="rId53"/>
    <p:sldId id="345" r:id="rId54"/>
    <p:sldId id="362" r:id="rId55"/>
    <p:sldId id="409" r:id="rId56"/>
    <p:sldId id="364" r:id="rId57"/>
    <p:sldId id="421" r:id="rId5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7DAC"/>
    <a:srgbClr val="5496CD"/>
    <a:srgbClr val="DAE5EF"/>
    <a:srgbClr val="B4F6DE"/>
    <a:srgbClr val="D2E1FE"/>
    <a:srgbClr val="FFD0B3"/>
    <a:srgbClr val="2970FF"/>
    <a:srgbClr val="C4F2F8"/>
    <a:srgbClr val="84E3F0"/>
    <a:srgbClr val="AFC9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27A35D5-F47C-4C3F-ACC5-1807C8801D93}">
  <a:tblStyle styleId="{827A35D5-F47C-4C3F-ACC5-1807C8801D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113A9D2-9D6B-4929-AA2D-F23B5EE8CBE7}" styleName="Style à thème 2 - Accentuation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Style à thème 1 - Accentuation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77442" autoAdjust="0"/>
  </p:normalViewPr>
  <p:slideViewPr>
    <p:cSldViewPr snapToGrid="0">
      <p:cViewPr varScale="1">
        <p:scale>
          <a:sx n="92" d="100"/>
          <a:sy n="92" d="100"/>
        </p:scale>
        <p:origin x="580" y="5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5" Type="http://schemas.openxmlformats.org/officeDocument/2006/relationships/image" Target="../media/image8.jpg"/><Relationship Id="rId4"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5" Type="http://schemas.openxmlformats.org/officeDocument/2006/relationships/image" Target="../media/image8.jpg"/><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B57797-6BD2-428E-9957-AD1DF76687A0}" type="doc">
      <dgm:prSet loTypeId="urn:microsoft.com/office/officeart/2005/8/layout/vList3" loCatId="list" qsTypeId="urn:microsoft.com/office/officeart/2005/8/quickstyle/simple1" qsCatId="simple" csTypeId="urn:microsoft.com/office/officeart/2005/8/colors/accent0_3" csCatId="mainScheme" phldr="1"/>
      <dgm:spPr/>
    </dgm:pt>
    <dgm:pt modelId="{F65CF38A-A4D4-4B05-84ED-927E00549F3D}">
      <dgm:prSet phldrT="[Text]"/>
      <dgm:spPr/>
      <dgm:t>
        <a:bodyPr/>
        <a:lstStyle/>
        <a:p>
          <a:pPr>
            <a:buClr>
              <a:srgbClr val="000000"/>
            </a:buClr>
            <a:buSzPts val="1200"/>
            <a:buFont typeface="Wingdings" panose="05000000000000000000" pitchFamily="2" charset="2"/>
            <a:buChar char="Ø"/>
          </a:pPr>
          <a:r>
            <a:rPr lang="fr-FR" b="1" u="none" strike="noStrike" dirty="0">
              <a:solidFill>
                <a:schemeClr val="accent1"/>
              </a:solidFill>
              <a:effectLst/>
              <a:uFill>
                <a:solidFill>
                  <a:srgbClr val="000000"/>
                </a:solidFill>
              </a:uFill>
              <a:ea typeface="Segoe UI Symbol" panose="020B0502040204020203" pitchFamily="34" charset="0"/>
              <a:cs typeface="Segoe UI Symbol" panose="020B0502040204020203" pitchFamily="34" charset="0"/>
            </a:rPr>
            <a:t>Conseil en management et Organisation </a:t>
          </a:r>
          <a:endParaRPr lang="fr-FR" b="1" dirty="0">
            <a:solidFill>
              <a:schemeClr val="accent1"/>
            </a:solidFill>
          </a:endParaRPr>
        </a:p>
      </dgm:t>
    </dgm:pt>
    <dgm:pt modelId="{14FBD0E9-09AA-46A8-A430-3DAFE1443CED}" type="parTrans" cxnId="{183E2C8E-EC10-41F5-B598-5F4FBF55E768}">
      <dgm:prSet/>
      <dgm:spPr/>
      <dgm:t>
        <a:bodyPr/>
        <a:lstStyle/>
        <a:p>
          <a:endParaRPr lang="fr-FR"/>
        </a:p>
      </dgm:t>
    </dgm:pt>
    <dgm:pt modelId="{56384F4E-439C-405C-93B8-5F649C486CC2}" type="sibTrans" cxnId="{183E2C8E-EC10-41F5-B598-5F4FBF55E768}">
      <dgm:prSet/>
      <dgm:spPr/>
      <dgm:t>
        <a:bodyPr/>
        <a:lstStyle/>
        <a:p>
          <a:endParaRPr lang="fr-FR"/>
        </a:p>
      </dgm:t>
    </dgm:pt>
    <dgm:pt modelId="{FBACB633-72D5-45B3-BB14-F7794FFE0FAE}">
      <dgm:prSet phldrT="[Text]" custT="1"/>
      <dgm:spPr/>
      <dgm:t>
        <a:bodyPr/>
        <a:lstStyle/>
        <a:p>
          <a:pPr>
            <a:buClr>
              <a:srgbClr val="000000"/>
            </a:buClr>
            <a:buSzPts val="1200"/>
            <a:buFont typeface="Wingdings" panose="05000000000000000000" pitchFamily="2" charset="2"/>
            <a:buChar char="Ø"/>
          </a:pPr>
          <a:r>
            <a:rPr lang="fr-FR" sz="1200" b="1" u="none" strike="noStrike" kern="1200" dirty="0">
              <a:solidFill>
                <a:srgbClr val="FFFFFF"/>
              </a:solidFill>
              <a:effectLst/>
              <a:uFill>
                <a:solidFill>
                  <a:srgbClr val="000000"/>
                </a:solidFill>
              </a:uFill>
              <a:latin typeface="Arial"/>
              <a:ea typeface="Segoe UI Symbol" panose="020B0502040204020203" pitchFamily="34" charset="0"/>
              <a:cs typeface="Segoe UI Symbol" panose="020B0502040204020203" pitchFamily="34" charset="0"/>
            </a:rPr>
            <a:t>Conseil et Implémentation des ERP </a:t>
          </a:r>
        </a:p>
      </dgm:t>
    </dgm:pt>
    <dgm:pt modelId="{76124607-A1A2-49EE-9850-5477E95F392D}" type="parTrans" cxnId="{ACFCE992-84CE-4A89-A830-B5819881113D}">
      <dgm:prSet/>
      <dgm:spPr/>
      <dgm:t>
        <a:bodyPr/>
        <a:lstStyle/>
        <a:p>
          <a:endParaRPr lang="fr-FR"/>
        </a:p>
      </dgm:t>
    </dgm:pt>
    <dgm:pt modelId="{1402FEB9-1A5A-4171-BC7D-29FD3AFC2254}" type="sibTrans" cxnId="{ACFCE992-84CE-4A89-A830-B5819881113D}">
      <dgm:prSet/>
      <dgm:spPr/>
      <dgm:t>
        <a:bodyPr/>
        <a:lstStyle/>
        <a:p>
          <a:endParaRPr lang="fr-FR"/>
        </a:p>
      </dgm:t>
    </dgm:pt>
    <dgm:pt modelId="{7EFE1628-E6A4-4A65-ACBB-0DB05EFCCEB2}">
      <dgm:prSet phldrT="[Text]" custT="1"/>
      <dgm:spPr/>
      <dgm:t>
        <a:bodyPr/>
        <a:lstStyle/>
        <a:p>
          <a:pPr marL="0" lvl="0" indent="0" algn="ctr" defTabSz="488950">
            <a:lnSpc>
              <a:spcPct val="90000"/>
            </a:lnSpc>
            <a:spcBef>
              <a:spcPct val="0"/>
            </a:spcBef>
            <a:spcAft>
              <a:spcPct val="35000"/>
            </a:spcAft>
            <a:buClr>
              <a:srgbClr val="000000"/>
            </a:buClr>
            <a:buSzPts val="1200"/>
            <a:buFont typeface="Wingdings" panose="05000000000000000000" pitchFamily="2" charset="2"/>
            <a:buNone/>
          </a:pPr>
          <a:r>
            <a:rPr lang="fr-FR" sz="1200" b="1" u="none" strike="noStrike" kern="1200" dirty="0">
              <a:solidFill>
                <a:srgbClr val="FFFFFF"/>
              </a:solidFill>
              <a:effectLst/>
              <a:uFill>
                <a:solidFill>
                  <a:srgbClr val="000000"/>
                </a:solidFill>
              </a:uFill>
              <a:latin typeface="Arial"/>
              <a:ea typeface="Segoe UI Symbol" panose="020B0502040204020203" pitchFamily="34" charset="0"/>
              <a:cs typeface="Segoe UI Symbol" panose="020B0502040204020203" pitchFamily="34" charset="0"/>
            </a:rPr>
            <a:t>Formation aux ERP </a:t>
          </a:r>
        </a:p>
      </dgm:t>
    </dgm:pt>
    <dgm:pt modelId="{A299BC3F-0EDF-4D33-95D5-545EE97D967C}" type="parTrans" cxnId="{9A815EE4-B271-4DE7-ADEC-FA94F221AF51}">
      <dgm:prSet/>
      <dgm:spPr/>
      <dgm:t>
        <a:bodyPr/>
        <a:lstStyle/>
        <a:p>
          <a:endParaRPr lang="fr-FR"/>
        </a:p>
      </dgm:t>
    </dgm:pt>
    <dgm:pt modelId="{7B620EB4-04C6-4BDE-9C7C-763CF0E8407B}" type="sibTrans" cxnId="{9A815EE4-B271-4DE7-ADEC-FA94F221AF51}">
      <dgm:prSet/>
      <dgm:spPr/>
      <dgm:t>
        <a:bodyPr/>
        <a:lstStyle/>
        <a:p>
          <a:endParaRPr lang="fr-FR"/>
        </a:p>
      </dgm:t>
    </dgm:pt>
    <dgm:pt modelId="{30117B47-EB0A-4659-8254-CF181840B859}">
      <dgm:prSet custT="1"/>
      <dgm:spPr/>
      <dgm:t>
        <a:bodyPr/>
        <a:lstStyle/>
        <a:p>
          <a:pPr marL="0" lvl="0" indent="0" algn="ctr" defTabSz="488950">
            <a:lnSpc>
              <a:spcPct val="90000"/>
            </a:lnSpc>
            <a:spcBef>
              <a:spcPct val="0"/>
            </a:spcBef>
            <a:spcAft>
              <a:spcPct val="35000"/>
            </a:spcAft>
            <a:buClr>
              <a:srgbClr val="000000"/>
            </a:buClr>
            <a:buSzPts val="1200"/>
            <a:buFont typeface="Wingdings" panose="05000000000000000000" pitchFamily="2" charset="2"/>
            <a:buNone/>
          </a:pPr>
          <a:r>
            <a:rPr lang="fr-FR" sz="1200" b="1" u="none" strike="noStrike" kern="1200" dirty="0">
              <a:solidFill>
                <a:srgbClr val="FFFFFF"/>
              </a:solidFill>
              <a:effectLst/>
              <a:uFill>
                <a:solidFill>
                  <a:srgbClr val="000000"/>
                </a:solidFill>
              </a:uFill>
              <a:latin typeface="Arial"/>
              <a:ea typeface="Segoe UI Symbol" panose="020B0502040204020203" pitchFamily="34" charset="0"/>
              <a:cs typeface="Segoe UI Symbol" panose="020B0502040204020203" pitchFamily="34" charset="0"/>
            </a:rPr>
            <a:t>Développement Off-shore </a:t>
          </a:r>
        </a:p>
      </dgm:t>
    </dgm:pt>
    <dgm:pt modelId="{9D70E204-932B-4D77-9437-D390531F081F}" type="parTrans" cxnId="{1D460D04-6CE9-4A0A-B349-3FF1E2D856CA}">
      <dgm:prSet/>
      <dgm:spPr/>
      <dgm:t>
        <a:bodyPr/>
        <a:lstStyle/>
        <a:p>
          <a:endParaRPr lang="fr-FR"/>
        </a:p>
      </dgm:t>
    </dgm:pt>
    <dgm:pt modelId="{A8492794-577F-400A-A27C-CC86902B8C95}" type="sibTrans" cxnId="{1D460D04-6CE9-4A0A-B349-3FF1E2D856CA}">
      <dgm:prSet/>
      <dgm:spPr/>
      <dgm:t>
        <a:bodyPr/>
        <a:lstStyle/>
        <a:p>
          <a:endParaRPr lang="fr-FR"/>
        </a:p>
      </dgm:t>
    </dgm:pt>
    <dgm:pt modelId="{E1A3E040-2E3D-46F3-9A0E-8F1B0292534E}">
      <dgm:prSet custT="1"/>
      <dgm:spPr/>
      <dgm:t>
        <a:bodyPr/>
        <a:lstStyle/>
        <a:p>
          <a:pPr marL="0" lvl="0" indent="0" algn="ctr" defTabSz="488950">
            <a:lnSpc>
              <a:spcPct val="90000"/>
            </a:lnSpc>
            <a:spcBef>
              <a:spcPct val="0"/>
            </a:spcBef>
            <a:spcAft>
              <a:spcPct val="35000"/>
            </a:spcAft>
            <a:buClr>
              <a:srgbClr val="000000"/>
            </a:buClr>
            <a:buSzPts val="1200"/>
            <a:buFont typeface="Wingdings" panose="05000000000000000000" pitchFamily="2" charset="2"/>
            <a:buNone/>
          </a:pPr>
          <a:r>
            <a:rPr lang="fr-FR" sz="1200" b="1" u="none" strike="noStrike" kern="1200" dirty="0">
              <a:solidFill>
                <a:srgbClr val="FFFFFF"/>
              </a:solidFill>
              <a:effectLst/>
              <a:uFill>
                <a:solidFill>
                  <a:srgbClr val="000000"/>
                </a:solidFill>
              </a:uFill>
              <a:latin typeface="Arial"/>
              <a:ea typeface="Segoe UI Symbol" panose="020B0502040204020203" pitchFamily="34" charset="0"/>
              <a:cs typeface="Segoe UI Symbol" panose="020B0502040204020203" pitchFamily="34" charset="0"/>
            </a:rPr>
            <a:t>Développement sur la technologie ABAP </a:t>
          </a:r>
        </a:p>
      </dgm:t>
    </dgm:pt>
    <dgm:pt modelId="{32B13D27-5647-411E-97AD-645E12AFA2FB}" type="parTrans" cxnId="{842DF4F2-EEC2-4D7A-94CA-1BEF31B54D5D}">
      <dgm:prSet/>
      <dgm:spPr/>
      <dgm:t>
        <a:bodyPr/>
        <a:lstStyle/>
        <a:p>
          <a:endParaRPr lang="fr-FR"/>
        </a:p>
      </dgm:t>
    </dgm:pt>
    <dgm:pt modelId="{DB407DE6-8429-44FE-9338-985F493F98E3}" type="sibTrans" cxnId="{842DF4F2-EEC2-4D7A-94CA-1BEF31B54D5D}">
      <dgm:prSet/>
      <dgm:spPr/>
      <dgm:t>
        <a:bodyPr/>
        <a:lstStyle/>
        <a:p>
          <a:endParaRPr lang="fr-FR"/>
        </a:p>
      </dgm:t>
    </dgm:pt>
    <dgm:pt modelId="{D914F79C-E1BB-411F-BD08-32952BB5D8D5}" type="pres">
      <dgm:prSet presAssocID="{08B57797-6BD2-428E-9957-AD1DF76687A0}" presName="linearFlow" presStyleCnt="0">
        <dgm:presLayoutVars>
          <dgm:dir/>
          <dgm:resizeHandles val="exact"/>
        </dgm:presLayoutVars>
      </dgm:prSet>
      <dgm:spPr/>
    </dgm:pt>
    <dgm:pt modelId="{291865A5-5233-4510-940F-69B5CFF17DA3}" type="pres">
      <dgm:prSet presAssocID="{F65CF38A-A4D4-4B05-84ED-927E00549F3D}" presName="composite" presStyleCnt="0"/>
      <dgm:spPr/>
    </dgm:pt>
    <dgm:pt modelId="{EDAACF7E-D486-425A-827A-D83F34E04C4F}" type="pres">
      <dgm:prSet presAssocID="{F65CF38A-A4D4-4B05-84ED-927E00549F3D}" presName="imgShp"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23B2B03C-5171-4B65-A53C-626122FA61CB}" type="pres">
      <dgm:prSet presAssocID="{F65CF38A-A4D4-4B05-84ED-927E00549F3D}" presName="txShp" presStyleLbl="node1" presStyleIdx="0" presStyleCnt="5">
        <dgm:presLayoutVars>
          <dgm:bulletEnabled val="1"/>
        </dgm:presLayoutVars>
      </dgm:prSet>
      <dgm:spPr/>
    </dgm:pt>
    <dgm:pt modelId="{A3BED1DD-EE45-4C6C-8FA3-52A06C95E834}" type="pres">
      <dgm:prSet presAssocID="{56384F4E-439C-405C-93B8-5F649C486CC2}" presName="spacing" presStyleCnt="0"/>
      <dgm:spPr/>
    </dgm:pt>
    <dgm:pt modelId="{59FDF2BA-DCB0-4692-82F2-46BEC5950D7D}" type="pres">
      <dgm:prSet presAssocID="{FBACB633-72D5-45B3-BB14-F7794FFE0FAE}" presName="composite" presStyleCnt="0"/>
      <dgm:spPr/>
    </dgm:pt>
    <dgm:pt modelId="{75391744-EA63-44CD-859C-76E07D2705C2}" type="pres">
      <dgm:prSet presAssocID="{FBACB633-72D5-45B3-BB14-F7794FFE0FAE}" presName="imgShp" presStyleLbl="fgImgPlac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5DC7DECC-1074-45BE-9939-7A41314C257F}" type="pres">
      <dgm:prSet presAssocID="{FBACB633-72D5-45B3-BB14-F7794FFE0FAE}" presName="txShp" presStyleLbl="node1" presStyleIdx="1" presStyleCnt="5">
        <dgm:presLayoutVars>
          <dgm:bulletEnabled val="1"/>
        </dgm:presLayoutVars>
      </dgm:prSet>
      <dgm:spPr/>
    </dgm:pt>
    <dgm:pt modelId="{32C5488C-2800-4E41-B21C-6D1002D36C31}" type="pres">
      <dgm:prSet presAssocID="{1402FEB9-1A5A-4171-BC7D-29FD3AFC2254}" presName="spacing" presStyleCnt="0"/>
      <dgm:spPr/>
    </dgm:pt>
    <dgm:pt modelId="{0AFEEEA0-257F-4770-B7E2-C9CACAC5FDE1}" type="pres">
      <dgm:prSet presAssocID="{7EFE1628-E6A4-4A65-ACBB-0DB05EFCCEB2}" presName="composite" presStyleCnt="0"/>
      <dgm:spPr/>
    </dgm:pt>
    <dgm:pt modelId="{0D031B9B-E039-4D89-B78A-8EFBFBD64C09}" type="pres">
      <dgm:prSet presAssocID="{7EFE1628-E6A4-4A65-ACBB-0DB05EFCCEB2}" presName="imgShp"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13655B5B-51E2-4DC4-99D1-1D22DB959342}" type="pres">
      <dgm:prSet presAssocID="{7EFE1628-E6A4-4A65-ACBB-0DB05EFCCEB2}" presName="txShp" presStyleLbl="node1" presStyleIdx="2" presStyleCnt="5">
        <dgm:presLayoutVars>
          <dgm:bulletEnabled val="1"/>
        </dgm:presLayoutVars>
      </dgm:prSet>
      <dgm:spPr/>
    </dgm:pt>
    <dgm:pt modelId="{59E8F0D8-2FFE-4361-BE80-9C62172691A1}" type="pres">
      <dgm:prSet presAssocID="{7B620EB4-04C6-4BDE-9C7C-763CF0E8407B}" presName="spacing" presStyleCnt="0"/>
      <dgm:spPr/>
    </dgm:pt>
    <dgm:pt modelId="{97B1EDF0-87F4-4C63-91C2-3A9D6FEFEF8A}" type="pres">
      <dgm:prSet presAssocID="{30117B47-EB0A-4659-8254-CF181840B859}" presName="composite" presStyleCnt="0"/>
      <dgm:spPr/>
    </dgm:pt>
    <dgm:pt modelId="{2146CFFB-9CAB-47EA-961D-F506630EA63E}" type="pres">
      <dgm:prSet presAssocID="{30117B47-EB0A-4659-8254-CF181840B859}" presName="imgShp" presStyleLbl="fgImgPlace1" presStyleIdx="3" presStyleCnt="5" custScaleX="114299" custScaleY="92975"/>
      <dgm:spPr>
        <a:blipFill>
          <a:blip xmlns:r="http://schemas.openxmlformats.org/officeDocument/2006/relationships" r:embed="rId4"/>
          <a:srcRect/>
          <a:stretch>
            <a:fillRect/>
          </a:stretch>
        </a:blipFill>
      </dgm:spPr>
    </dgm:pt>
    <dgm:pt modelId="{BA12AD2C-9D19-417B-A313-D2CA52503B56}" type="pres">
      <dgm:prSet presAssocID="{30117B47-EB0A-4659-8254-CF181840B859}" presName="txShp" presStyleLbl="node1" presStyleIdx="3" presStyleCnt="5">
        <dgm:presLayoutVars>
          <dgm:bulletEnabled val="1"/>
        </dgm:presLayoutVars>
      </dgm:prSet>
      <dgm:spPr/>
    </dgm:pt>
    <dgm:pt modelId="{F6DDB787-EF4B-4E56-9BE9-4BDD5C24CDC9}" type="pres">
      <dgm:prSet presAssocID="{A8492794-577F-400A-A27C-CC86902B8C95}" presName="spacing" presStyleCnt="0"/>
      <dgm:spPr/>
    </dgm:pt>
    <dgm:pt modelId="{5C40A5AE-E8CD-440A-9252-6B0D623D0E43}" type="pres">
      <dgm:prSet presAssocID="{E1A3E040-2E3D-46F3-9A0E-8F1B0292534E}" presName="composite" presStyleCnt="0"/>
      <dgm:spPr/>
    </dgm:pt>
    <dgm:pt modelId="{6A0D1F22-74A0-4956-8395-F3391DBA6FC9}" type="pres">
      <dgm:prSet presAssocID="{E1A3E040-2E3D-46F3-9A0E-8F1B0292534E}" presName="imgShp" presStyleLbl="fgImgPlace1" presStyleIdx="4" presStyleCnt="5" custScaleX="94624"/>
      <dgm:spPr>
        <a:blipFill>
          <a:blip xmlns:r="http://schemas.openxmlformats.org/officeDocument/2006/relationships" r:embed="rId5">
            <a:extLst>
              <a:ext uri="{28A0092B-C50C-407E-A947-70E740481C1C}">
                <a14:useLocalDpi xmlns:a14="http://schemas.microsoft.com/office/drawing/2010/main" val="0"/>
              </a:ext>
            </a:extLst>
          </a:blip>
          <a:srcRect/>
          <a:stretch>
            <a:fillRect l="-39000" r="-39000"/>
          </a:stretch>
        </a:blipFill>
      </dgm:spPr>
    </dgm:pt>
    <dgm:pt modelId="{A926D835-DBCE-4563-9A5A-A500AB5A0242}" type="pres">
      <dgm:prSet presAssocID="{E1A3E040-2E3D-46F3-9A0E-8F1B0292534E}" presName="txShp" presStyleLbl="node1" presStyleIdx="4" presStyleCnt="5">
        <dgm:presLayoutVars>
          <dgm:bulletEnabled val="1"/>
        </dgm:presLayoutVars>
      </dgm:prSet>
      <dgm:spPr/>
    </dgm:pt>
  </dgm:ptLst>
  <dgm:cxnLst>
    <dgm:cxn modelId="{AC394300-F853-442F-8485-2DAE0A5E523A}" type="presOf" srcId="{7EFE1628-E6A4-4A65-ACBB-0DB05EFCCEB2}" destId="{13655B5B-51E2-4DC4-99D1-1D22DB959342}" srcOrd="0" destOrd="0" presId="urn:microsoft.com/office/officeart/2005/8/layout/vList3"/>
    <dgm:cxn modelId="{1D460D04-6CE9-4A0A-B349-3FF1E2D856CA}" srcId="{08B57797-6BD2-428E-9957-AD1DF76687A0}" destId="{30117B47-EB0A-4659-8254-CF181840B859}" srcOrd="3" destOrd="0" parTransId="{9D70E204-932B-4D77-9437-D390531F081F}" sibTransId="{A8492794-577F-400A-A27C-CC86902B8C95}"/>
    <dgm:cxn modelId="{3327248D-6AE6-4D41-B58C-BC199BE4F756}" type="presOf" srcId="{08B57797-6BD2-428E-9957-AD1DF76687A0}" destId="{D914F79C-E1BB-411F-BD08-32952BB5D8D5}" srcOrd="0" destOrd="0" presId="urn:microsoft.com/office/officeart/2005/8/layout/vList3"/>
    <dgm:cxn modelId="{183E2C8E-EC10-41F5-B598-5F4FBF55E768}" srcId="{08B57797-6BD2-428E-9957-AD1DF76687A0}" destId="{F65CF38A-A4D4-4B05-84ED-927E00549F3D}" srcOrd="0" destOrd="0" parTransId="{14FBD0E9-09AA-46A8-A430-3DAFE1443CED}" sibTransId="{56384F4E-439C-405C-93B8-5F649C486CC2}"/>
    <dgm:cxn modelId="{ACFCE992-84CE-4A89-A830-B5819881113D}" srcId="{08B57797-6BD2-428E-9957-AD1DF76687A0}" destId="{FBACB633-72D5-45B3-BB14-F7794FFE0FAE}" srcOrd="1" destOrd="0" parTransId="{76124607-A1A2-49EE-9850-5477E95F392D}" sibTransId="{1402FEB9-1A5A-4171-BC7D-29FD3AFC2254}"/>
    <dgm:cxn modelId="{E80597D3-B686-4EE3-A054-CB7DE3A76A27}" type="presOf" srcId="{E1A3E040-2E3D-46F3-9A0E-8F1B0292534E}" destId="{A926D835-DBCE-4563-9A5A-A500AB5A0242}" srcOrd="0" destOrd="0" presId="urn:microsoft.com/office/officeart/2005/8/layout/vList3"/>
    <dgm:cxn modelId="{EBE633E3-A49D-4286-97E9-A92FFE48AA9D}" type="presOf" srcId="{FBACB633-72D5-45B3-BB14-F7794FFE0FAE}" destId="{5DC7DECC-1074-45BE-9939-7A41314C257F}" srcOrd="0" destOrd="0" presId="urn:microsoft.com/office/officeart/2005/8/layout/vList3"/>
    <dgm:cxn modelId="{9A815EE4-B271-4DE7-ADEC-FA94F221AF51}" srcId="{08B57797-6BD2-428E-9957-AD1DF76687A0}" destId="{7EFE1628-E6A4-4A65-ACBB-0DB05EFCCEB2}" srcOrd="2" destOrd="0" parTransId="{A299BC3F-0EDF-4D33-95D5-545EE97D967C}" sibTransId="{7B620EB4-04C6-4BDE-9C7C-763CF0E8407B}"/>
    <dgm:cxn modelId="{842DF4F2-EEC2-4D7A-94CA-1BEF31B54D5D}" srcId="{08B57797-6BD2-428E-9957-AD1DF76687A0}" destId="{E1A3E040-2E3D-46F3-9A0E-8F1B0292534E}" srcOrd="4" destOrd="0" parTransId="{32B13D27-5647-411E-97AD-645E12AFA2FB}" sibTransId="{DB407DE6-8429-44FE-9338-985F493F98E3}"/>
    <dgm:cxn modelId="{45400EFA-CE28-4A73-B554-A4B1BC1FD162}" type="presOf" srcId="{30117B47-EB0A-4659-8254-CF181840B859}" destId="{BA12AD2C-9D19-417B-A313-D2CA52503B56}" srcOrd="0" destOrd="0" presId="urn:microsoft.com/office/officeart/2005/8/layout/vList3"/>
    <dgm:cxn modelId="{4B8A1AFA-0808-4AFA-821B-7A51658EEACB}" type="presOf" srcId="{F65CF38A-A4D4-4B05-84ED-927E00549F3D}" destId="{23B2B03C-5171-4B65-A53C-626122FA61CB}" srcOrd="0" destOrd="0" presId="urn:microsoft.com/office/officeart/2005/8/layout/vList3"/>
    <dgm:cxn modelId="{27E56999-BAB7-4226-B53C-8A09DE8DEB5C}" type="presParOf" srcId="{D914F79C-E1BB-411F-BD08-32952BB5D8D5}" destId="{291865A5-5233-4510-940F-69B5CFF17DA3}" srcOrd="0" destOrd="0" presId="urn:microsoft.com/office/officeart/2005/8/layout/vList3"/>
    <dgm:cxn modelId="{0F06E083-A5B9-4126-A2F4-78DFB9F770D0}" type="presParOf" srcId="{291865A5-5233-4510-940F-69B5CFF17DA3}" destId="{EDAACF7E-D486-425A-827A-D83F34E04C4F}" srcOrd="0" destOrd="0" presId="urn:microsoft.com/office/officeart/2005/8/layout/vList3"/>
    <dgm:cxn modelId="{75CB6059-FDAA-40AF-B256-8B8FB626FEC6}" type="presParOf" srcId="{291865A5-5233-4510-940F-69B5CFF17DA3}" destId="{23B2B03C-5171-4B65-A53C-626122FA61CB}" srcOrd="1" destOrd="0" presId="urn:microsoft.com/office/officeart/2005/8/layout/vList3"/>
    <dgm:cxn modelId="{F1C83156-14CB-4811-958E-AC0566D4651A}" type="presParOf" srcId="{D914F79C-E1BB-411F-BD08-32952BB5D8D5}" destId="{A3BED1DD-EE45-4C6C-8FA3-52A06C95E834}" srcOrd="1" destOrd="0" presId="urn:microsoft.com/office/officeart/2005/8/layout/vList3"/>
    <dgm:cxn modelId="{762BCA5A-593E-41DB-90C7-5E16438A3357}" type="presParOf" srcId="{D914F79C-E1BB-411F-BD08-32952BB5D8D5}" destId="{59FDF2BA-DCB0-4692-82F2-46BEC5950D7D}" srcOrd="2" destOrd="0" presId="urn:microsoft.com/office/officeart/2005/8/layout/vList3"/>
    <dgm:cxn modelId="{3B5BBC1A-B807-46E3-97E9-8F6A0F218879}" type="presParOf" srcId="{59FDF2BA-DCB0-4692-82F2-46BEC5950D7D}" destId="{75391744-EA63-44CD-859C-76E07D2705C2}" srcOrd="0" destOrd="0" presId="urn:microsoft.com/office/officeart/2005/8/layout/vList3"/>
    <dgm:cxn modelId="{06DCB92D-B30D-4B08-880D-90A18A2EE2C0}" type="presParOf" srcId="{59FDF2BA-DCB0-4692-82F2-46BEC5950D7D}" destId="{5DC7DECC-1074-45BE-9939-7A41314C257F}" srcOrd="1" destOrd="0" presId="urn:microsoft.com/office/officeart/2005/8/layout/vList3"/>
    <dgm:cxn modelId="{EB105099-2066-4368-9DCD-5822534790F8}" type="presParOf" srcId="{D914F79C-E1BB-411F-BD08-32952BB5D8D5}" destId="{32C5488C-2800-4E41-B21C-6D1002D36C31}" srcOrd="3" destOrd="0" presId="urn:microsoft.com/office/officeart/2005/8/layout/vList3"/>
    <dgm:cxn modelId="{A93D4D23-01B5-4130-BA30-7C21F0F2E31E}" type="presParOf" srcId="{D914F79C-E1BB-411F-BD08-32952BB5D8D5}" destId="{0AFEEEA0-257F-4770-B7E2-C9CACAC5FDE1}" srcOrd="4" destOrd="0" presId="urn:microsoft.com/office/officeart/2005/8/layout/vList3"/>
    <dgm:cxn modelId="{FB3C79C6-A4DD-4B78-989F-F498B6853180}" type="presParOf" srcId="{0AFEEEA0-257F-4770-B7E2-C9CACAC5FDE1}" destId="{0D031B9B-E039-4D89-B78A-8EFBFBD64C09}" srcOrd="0" destOrd="0" presId="urn:microsoft.com/office/officeart/2005/8/layout/vList3"/>
    <dgm:cxn modelId="{16804166-DA88-41D1-A13B-D132547C3907}" type="presParOf" srcId="{0AFEEEA0-257F-4770-B7E2-C9CACAC5FDE1}" destId="{13655B5B-51E2-4DC4-99D1-1D22DB959342}" srcOrd="1" destOrd="0" presId="urn:microsoft.com/office/officeart/2005/8/layout/vList3"/>
    <dgm:cxn modelId="{3F51BF70-7F82-48DD-9019-C93975DAA317}" type="presParOf" srcId="{D914F79C-E1BB-411F-BD08-32952BB5D8D5}" destId="{59E8F0D8-2FFE-4361-BE80-9C62172691A1}" srcOrd="5" destOrd="0" presId="urn:microsoft.com/office/officeart/2005/8/layout/vList3"/>
    <dgm:cxn modelId="{6136CF67-66C2-48D1-8D05-E19DA3825529}" type="presParOf" srcId="{D914F79C-E1BB-411F-BD08-32952BB5D8D5}" destId="{97B1EDF0-87F4-4C63-91C2-3A9D6FEFEF8A}" srcOrd="6" destOrd="0" presId="urn:microsoft.com/office/officeart/2005/8/layout/vList3"/>
    <dgm:cxn modelId="{306F8D4C-92C6-4684-8C3D-6D8F171C734A}" type="presParOf" srcId="{97B1EDF0-87F4-4C63-91C2-3A9D6FEFEF8A}" destId="{2146CFFB-9CAB-47EA-961D-F506630EA63E}" srcOrd="0" destOrd="0" presId="urn:microsoft.com/office/officeart/2005/8/layout/vList3"/>
    <dgm:cxn modelId="{10FAD3B9-717A-4619-A514-873D5B1B80FF}" type="presParOf" srcId="{97B1EDF0-87F4-4C63-91C2-3A9D6FEFEF8A}" destId="{BA12AD2C-9D19-417B-A313-D2CA52503B56}" srcOrd="1" destOrd="0" presId="urn:microsoft.com/office/officeart/2005/8/layout/vList3"/>
    <dgm:cxn modelId="{980EB3B3-B080-4CDB-B6FB-93ED5E8D09C7}" type="presParOf" srcId="{D914F79C-E1BB-411F-BD08-32952BB5D8D5}" destId="{F6DDB787-EF4B-4E56-9BE9-4BDD5C24CDC9}" srcOrd="7" destOrd="0" presId="urn:microsoft.com/office/officeart/2005/8/layout/vList3"/>
    <dgm:cxn modelId="{89BAF015-F2BA-4226-A5A2-ED37EBEB3C4D}" type="presParOf" srcId="{D914F79C-E1BB-411F-BD08-32952BB5D8D5}" destId="{5C40A5AE-E8CD-440A-9252-6B0D623D0E43}" srcOrd="8" destOrd="0" presId="urn:microsoft.com/office/officeart/2005/8/layout/vList3"/>
    <dgm:cxn modelId="{488714B1-64D7-47BC-814A-CDE7D5894F01}" type="presParOf" srcId="{5C40A5AE-E8CD-440A-9252-6B0D623D0E43}" destId="{6A0D1F22-74A0-4956-8395-F3391DBA6FC9}" srcOrd="0" destOrd="0" presId="urn:microsoft.com/office/officeart/2005/8/layout/vList3"/>
    <dgm:cxn modelId="{B06FCD47-8EFE-4826-A98A-0BDB1DF0B1DC}" type="presParOf" srcId="{5C40A5AE-E8CD-440A-9252-6B0D623D0E43}" destId="{A926D835-DBCE-4563-9A5A-A500AB5A0242}"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9E5538-AAE7-49A5-96A3-5694588743EA}" type="doc">
      <dgm:prSet loTypeId="urn:microsoft.com/office/officeart/2011/layout/TabList" loCatId="list" qsTypeId="urn:microsoft.com/office/officeart/2005/8/quickstyle/3d4" qsCatId="3D" csTypeId="urn:microsoft.com/office/officeart/2005/8/colors/accent0_3" csCatId="mainScheme" phldr="1"/>
      <dgm:spPr/>
      <dgm:t>
        <a:bodyPr/>
        <a:lstStyle/>
        <a:p>
          <a:endParaRPr lang="fr-FR"/>
        </a:p>
      </dgm:t>
    </dgm:pt>
    <dgm:pt modelId="{20AB4299-BBC0-4A76-B11C-2BA26ADA9245}">
      <dgm:prSet phldrT="[Text]"/>
      <dgm:spPr/>
      <dgm:t>
        <a:bodyPr/>
        <a:lstStyle/>
        <a:p>
          <a:r>
            <a:rPr lang="fr-FR" dirty="0">
              <a:solidFill>
                <a:schemeClr val="accent2"/>
              </a:solidFill>
            </a:rPr>
            <a:t>Phase 1</a:t>
          </a:r>
        </a:p>
      </dgm:t>
    </dgm:pt>
    <dgm:pt modelId="{0873CD18-1CBD-4DE4-8E83-D88F7B073CDB}" type="parTrans" cxnId="{824800CD-E0C3-4D36-AA0E-A1933FAEC3BA}">
      <dgm:prSet/>
      <dgm:spPr/>
      <dgm:t>
        <a:bodyPr/>
        <a:lstStyle/>
        <a:p>
          <a:endParaRPr lang="fr-FR"/>
        </a:p>
      </dgm:t>
    </dgm:pt>
    <dgm:pt modelId="{8D4B83D7-CBD0-478D-A5DE-64F358E426C9}" type="sibTrans" cxnId="{824800CD-E0C3-4D36-AA0E-A1933FAEC3BA}">
      <dgm:prSet/>
      <dgm:spPr/>
      <dgm:t>
        <a:bodyPr/>
        <a:lstStyle/>
        <a:p>
          <a:endParaRPr lang="fr-FR"/>
        </a:p>
      </dgm:t>
    </dgm:pt>
    <dgm:pt modelId="{B1106C6B-3A6B-4F9E-A747-4114B0828F47}">
      <dgm:prSet phldrT="[Text]" custT="1"/>
      <dgm:spPr/>
      <dgm:t>
        <a:bodyPr/>
        <a:lstStyle/>
        <a:p>
          <a:r>
            <a:rPr lang="fr-FR" sz="1200" b="1" kern="1200" dirty="0">
              <a:solidFill>
                <a:srgbClr val="002060"/>
              </a:solidFill>
              <a:latin typeface="Arial"/>
              <a:ea typeface="+mn-ea"/>
              <a:cs typeface="+mn-cs"/>
            </a:rPr>
            <a:t>Créer un datawarehouse et charger des cubes </a:t>
          </a:r>
        </a:p>
      </dgm:t>
    </dgm:pt>
    <dgm:pt modelId="{4EB38928-C912-4AC3-89BD-7D98B64AA202}" type="parTrans" cxnId="{0F4FE120-C3EA-41AF-9962-BE2AABC170AD}">
      <dgm:prSet/>
      <dgm:spPr/>
      <dgm:t>
        <a:bodyPr/>
        <a:lstStyle/>
        <a:p>
          <a:endParaRPr lang="fr-FR"/>
        </a:p>
      </dgm:t>
    </dgm:pt>
    <dgm:pt modelId="{765370B8-421D-4E16-8F2C-6390FD40F9AE}" type="sibTrans" cxnId="{0F4FE120-C3EA-41AF-9962-BE2AABC170AD}">
      <dgm:prSet/>
      <dgm:spPr/>
      <dgm:t>
        <a:bodyPr/>
        <a:lstStyle/>
        <a:p>
          <a:endParaRPr lang="fr-FR"/>
        </a:p>
      </dgm:t>
    </dgm:pt>
    <dgm:pt modelId="{FADD8E08-707F-48E0-B5D1-3ADEE40F9C87}">
      <dgm:prSet phldrT="[Text]" custT="1"/>
      <dgm:spPr/>
      <dgm:t>
        <a:bodyPr/>
        <a:lstStyle/>
        <a:p>
          <a:r>
            <a:rPr lang="fr-FR" sz="2500" kern="1200" dirty="0">
              <a:solidFill>
                <a:srgbClr val="FFFFFF"/>
              </a:solidFill>
              <a:latin typeface="Arial"/>
              <a:ea typeface="+mn-ea"/>
              <a:cs typeface="+mn-cs"/>
            </a:rPr>
            <a:t>Phase 2  </a:t>
          </a:r>
        </a:p>
      </dgm:t>
    </dgm:pt>
    <dgm:pt modelId="{7DF3F56E-A41E-43F7-88F6-1691A47CA76F}" type="parTrans" cxnId="{E3A20423-9DE6-4CC9-AD75-6F871B5D0D54}">
      <dgm:prSet/>
      <dgm:spPr/>
      <dgm:t>
        <a:bodyPr/>
        <a:lstStyle/>
        <a:p>
          <a:endParaRPr lang="fr-FR"/>
        </a:p>
      </dgm:t>
    </dgm:pt>
    <dgm:pt modelId="{87C3BAA9-F0A7-48A0-9920-F70B2E54D2A3}" type="sibTrans" cxnId="{E3A20423-9DE6-4CC9-AD75-6F871B5D0D54}">
      <dgm:prSet/>
      <dgm:spPr/>
      <dgm:t>
        <a:bodyPr/>
        <a:lstStyle/>
        <a:p>
          <a:endParaRPr lang="fr-FR"/>
        </a:p>
      </dgm:t>
    </dgm:pt>
    <dgm:pt modelId="{3C85CB00-3A19-4088-86EF-8621DC0A7AEF}">
      <dgm:prSet phldrT="[Text]" custT="1"/>
      <dgm:spPr/>
      <dgm:t>
        <a:bodyPr/>
        <a:lstStyle/>
        <a:p>
          <a:pPr marL="0" lvl="0" indent="0" algn="l" defTabSz="533400">
            <a:lnSpc>
              <a:spcPct val="90000"/>
            </a:lnSpc>
            <a:spcBef>
              <a:spcPct val="0"/>
            </a:spcBef>
            <a:spcAft>
              <a:spcPct val="35000"/>
            </a:spcAft>
            <a:buNone/>
          </a:pPr>
          <a:r>
            <a:rPr lang="fr-FR" sz="1200" b="1" kern="1200" dirty="0">
              <a:solidFill>
                <a:srgbClr val="002060"/>
              </a:solidFill>
              <a:latin typeface="Arial"/>
              <a:ea typeface="+mn-ea"/>
              <a:cs typeface="+mn-cs"/>
            </a:rPr>
            <a:t>Créer des rapports et des tableaux de bords pour visualiser les données</a:t>
          </a:r>
        </a:p>
      </dgm:t>
    </dgm:pt>
    <dgm:pt modelId="{F711CA58-325C-48E5-807D-DFAB0D331CF2}" type="parTrans" cxnId="{FC0931C0-77E8-4AA7-A2C1-4D2048B9CBF5}">
      <dgm:prSet/>
      <dgm:spPr/>
      <dgm:t>
        <a:bodyPr/>
        <a:lstStyle/>
        <a:p>
          <a:endParaRPr lang="fr-FR"/>
        </a:p>
      </dgm:t>
    </dgm:pt>
    <dgm:pt modelId="{4C9A3F9E-97EC-4E37-A2D3-86921C38DD73}" type="sibTrans" cxnId="{FC0931C0-77E8-4AA7-A2C1-4D2048B9CBF5}">
      <dgm:prSet/>
      <dgm:spPr/>
      <dgm:t>
        <a:bodyPr/>
        <a:lstStyle/>
        <a:p>
          <a:endParaRPr lang="fr-FR"/>
        </a:p>
      </dgm:t>
    </dgm:pt>
    <dgm:pt modelId="{FB42FE85-10AC-40F7-BF27-0B4D0339E24F}">
      <dgm:prSet phldrT="[Text]" custT="1"/>
      <dgm:spPr/>
      <dgm:t>
        <a:bodyPr/>
        <a:lstStyle/>
        <a:p>
          <a:endParaRPr lang="fr-FR" sz="1200" dirty="0"/>
        </a:p>
      </dgm:t>
    </dgm:pt>
    <dgm:pt modelId="{5404833C-AC00-49C4-B9D1-149EF94D1D5A}" type="parTrans" cxnId="{E160B647-9179-4FF8-ABD0-2963362FEB43}">
      <dgm:prSet/>
      <dgm:spPr/>
      <dgm:t>
        <a:bodyPr/>
        <a:lstStyle/>
        <a:p>
          <a:endParaRPr lang="fr-FR"/>
        </a:p>
      </dgm:t>
    </dgm:pt>
    <dgm:pt modelId="{DE034707-D09B-488F-969A-5AA7AB0F1EAD}" type="sibTrans" cxnId="{E160B647-9179-4FF8-ABD0-2963362FEB43}">
      <dgm:prSet/>
      <dgm:spPr/>
      <dgm:t>
        <a:bodyPr/>
        <a:lstStyle/>
        <a:p>
          <a:endParaRPr lang="fr-FR"/>
        </a:p>
      </dgm:t>
    </dgm:pt>
    <dgm:pt modelId="{D2DAC56A-8292-4703-B847-834E87018F4A}">
      <dgm:prSet phldrT="[Text]" custT="1"/>
      <dgm:spPr/>
      <dgm:t>
        <a:bodyPr/>
        <a:lstStyle/>
        <a:p>
          <a:r>
            <a:rPr lang="fr-FR" sz="2500" kern="1200" dirty="0">
              <a:solidFill>
                <a:srgbClr val="FFFFFF"/>
              </a:solidFill>
              <a:latin typeface="Arial"/>
              <a:ea typeface="+mn-ea"/>
              <a:cs typeface="+mn-cs"/>
            </a:rPr>
            <a:t>Phase 3</a:t>
          </a:r>
        </a:p>
      </dgm:t>
    </dgm:pt>
    <dgm:pt modelId="{AF089F94-344E-4AC2-965A-33E30AC3DEE6}" type="parTrans" cxnId="{99DA095A-5D8B-40B5-B8DE-60AACEBC0BC2}">
      <dgm:prSet/>
      <dgm:spPr/>
      <dgm:t>
        <a:bodyPr/>
        <a:lstStyle/>
        <a:p>
          <a:endParaRPr lang="fr-FR"/>
        </a:p>
      </dgm:t>
    </dgm:pt>
    <dgm:pt modelId="{1A40D9F8-87E0-419D-9ECD-D01ADED4EAF8}" type="sibTrans" cxnId="{99DA095A-5D8B-40B5-B8DE-60AACEBC0BC2}">
      <dgm:prSet/>
      <dgm:spPr/>
      <dgm:t>
        <a:bodyPr/>
        <a:lstStyle/>
        <a:p>
          <a:endParaRPr lang="fr-FR"/>
        </a:p>
      </dgm:t>
    </dgm:pt>
    <dgm:pt modelId="{90633B51-40E1-4D96-BA47-8A79B430D1F7}">
      <dgm:prSet phldrT="[Text]" custT="1"/>
      <dgm:spPr/>
      <dgm:t>
        <a:bodyPr/>
        <a:lstStyle/>
        <a:p>
          <a:pPr marL="0" lvl="0" indent="0" algn="l" defTabSz="533400">
            <a:lnSpc>
              <a:spcPct val="90000"/>
            </a:lnSpc>
            <a:spcBef>
              <a:spcPct val="0"/>
            </a:spcBef>
            <a:spcAft>
              <a:spcPct val="35000"/>
            </a:spcAft>
            <a:buNone/>
          </a:pPr>
          <a:r>
            <a:rPr lang="fr-FR" sz="1200" b="1" kern="1200" dirty="0">
              <a:solidFill>
                <a:srgbClr val="002060"/>
              </a:solidFill>
              <a:latin typeface="Arial"/>
              <a:ea typeface="+mn-ea"/>
              <a:cs typeface="+mn-cs"/>
            </a:rPr>
            <a:t>Créer des modèles de planification pour prévoir et simuler les ventes de l’année N+1</a:t>
          </a:r>
        </a:p>
      </dgm:t>
    </dgm:pt>
    <dgm:pt modelId="{78DF9BC1-3074-4A77-9785-D77C0538682D}" type="parTrans" cxnId="{C32CB475-8294-4E92-9DA9-9CC4C43ABC76}">
      <dgm:prSet/>
      <dgm:spPr/>
      <dgm:t>
        <a:bodyPr/>
        <a:lstStyle/>
        <a:p>
          <a:endParaRPr lang="fr-FR"/>
        </a:p>
      </dgm:t>
    </dgm:pt>
    <dgm:pt modelId="{50551DC7-9899-4031-B69C-3386BC75AA8D}" type="sibTrans" cxnId="{C32CB475-8294-4E92-9DA9-9CC4C43ABC76}">
      <dgm:prSet/>
      <dgm:spPr/>
      <dgm:t>
        <a:bodyPr/>
        <a:lstStyle/>
        <a:p>
          <a:endParaRPr lang="fr-FR"/>
        </a:p>
      </dgm:t>
    </dgm:pt>
    <dgm:pt modelId="{A83EAE26-3A98-4C22-AA0B-5935C9D24BE7}">
      <dgm:prSet phldrT="[Text]" custT="1"/>
      <dgm:spPr/>
      <dgm:t>
        <a:bodyPr/>
        <a:lstStyle/>
        <a:p>
          <a:pPr marL="114300" lvl="1" indent="-114300" algn="l" defTabSz="533400">
            <a:lnSpc>
              <a:spcPct val="90000"/>
            </a:lnSpc>
            <a:spcBef>
              <a:spcPct val="0"/>
            </a:spcBef>
            <a:spcAft>
              <a:spcPct val="15000"/>
            </a:spcAft>
            <a:buChar char="•"/>
          </a:pPr>
          <a:endParaRPr lang="fr-FR" sz="1200" kern="1200" dirty="0">
            <a:solidFill>
              <a:srgbClr val="111111">
                <a:hueOff val="0"/>
                <a:satOff val="0"/>
                <a:lumOff val="0"/>
                <a:alphaOff val="0"/>
              </a:srgbClr>
            </a:solidFill>
            <a:latin typeface="Arial"/>
            <a:ea typeface="+mn-ea"/>
            <a:cs typeface="+mn-cs"/>
          </a:endParaRPr>
        </a:p>
      </dgm:t>
    </dgm:pt>
    <dgm:pt modelId="{7AD12A40-0C83-4F11-8744-CDC4942909DC}" type="parTrans" cxnId="{24D9DF1E-D2FB-4437-9112-5DAC40C1F7BF}">
      <dgm:prSet/>
      <dgm:spPr/>
      <dgm:t>
        <a:bodyPr/>
        <a:lstStyle/>
        <a:p>
          <a:endParaRPr lang="fr-FR"/>
        </a:p>
      </dgm:t>
    </dgm:pt>
    <dgm:pt modelId="{9CD958E4-121B-4F3E-94D2-925E3A18AC39}" type="sibTrans" cxnId="{24D9DF1E-D2FB-4437-9112-5DAC40C1F7BF}">
      <dgm:prSet/>
      <dgm:spPr/>
      <dgm:t>
        <a:bodyPr/>
        <a:lstStyle/>
        <a:p>
          <a:endParaRPr lang="fr-FR"/>
        </a:p>
      </dgm:t>
    </dgm:pt>
    <dgm:pt modelId="{B6826F5E-A724-4DB9-BF12-38DFB0BCE90D}">
      <dgm:prSet phldrT="[Text]" custT="1"/>
      <dgm:spPr/>
      <dgm:t>
        <a:bodyPr/>
        <a:lstStyle/>
        <a:p>
          <a:pPr marL="114300" lvl="1" indent="-114300" algn="l" defTabSz="533400">
            <a:lnSpc>
              <a:spcPct val="90000"/>
            </a:lnSpc>
            <a:spcBef>
              <a:spcPct val="0"/>
            </a:spcBef>
            <a:spcAft>
              <a:spcPct val="15000"/>
            </a:spcAft>
            <a:buChar char="•"/>
          </a:pPr>
          <a:endParaRPr lang="fr-FR" sz="1200" kern="1200" dirty="0">
            <a:solidFill>
              <a:srgbClr val="111111">
                <a:hueOff val="0"/>
                <a:satOff val="0"/>
                <a:lumOff val="0"/>
                <a:alphaOff val="0"/>
              </a:srgbClr>
            </a:solidFill>
            <a:latin typeface="Arial"/>
            <a:ea typeface="+mn-ea"/>
            <a:cs typeface="+mn-cs"/>
          </a:endParaRPr>
        </a:p>
      </dgm:t>
    </dgm:pt>
    <dgm:pt modelId="{5E3BB440-BFF2-4D8B-9D7D-CD53135C73E3}" type="sibTrans" cxnId="{E5D8A302-E1B6-43B1-8290-1C87FD60ED3E}">
      <dgm:prSet/>
      <dgm:spPr/>
      <dgm:t>
        <a:bodyPr/>
        <a:lstStyle/>
        <a:p>
          <a:endParaRPr lang="fr-FR"/>
        </a:p>
      </dgm:t>
    </dgm:pt>
    <dgm:pt modelId="{D25F7E02-0CC8-4E62-9EB7-AA6686B46E55}" type="parTrans" cxnId="{E5D8A302-E1B6-43B1-8290-1C87FD60ED3E}">
      <dgm:prSet/>
      <dgm:spPr/>
      <dgm:t>
        <a:bodyPr/>
        <a:lstStyle/>
        <a:p>
          <a:endParaRPr lang="fr-FR"/>
        </a:p>
      </dgm:t>
    </dgm:pt>
    <dgm:pt modelId="{162C958C-5687-43A3-AE2A-F5F6E90A7B06}" type="pres">
      <dgm:prSet presAssocID="{9B9E5538-AAE7-49A5-96A3-5694588743EA}" presName="Name0" presStyleCnt="0">
        <dgm:presLayoutVars>
          <dgm:chMax/>
          <dgm:chPref val="3"/>
          <dgm:dir/>
          <dgm:animOne val="branch"/>
          <dgm:animLvl val="lvl"/>
        </dgm:presLayoutVars>
      </dgm:prSet>
      <dgm:spPr/>
    </dgm:pt>
    <dgm:pt modelId="{6352CD7B-9C25-4559-9C5C-3A52C02891D5}" type="pres">
      <dgm:prSet presAssocID="{20AB4299-BBC0-4A76-B11C-2BA26ADA9245}" presName="composite" presStyleCnt="0"/>
      <dgm:spPr/>
    </dgm:pt>
    <dgm:pt modelId="{C26AFD77-D834-4AB2-9D35-323D7C82E767}" type="pres">
      <dgm:prSet presAssocID="{20AB4299-BBC0-4A76-B11C-2BA26ADA9245}" presName="FirstChild" presStyleLbl="revTx" presStyleIdx="0" presStyleCnt="6">
        <dgm:presLayoutVars>
          <dgm:chMax val="0"/>
          <dgm:chPref val="0"/>
          <dgm:bulletEnabled val="1"/>
        </dgm:presLayoutVars>
      </dgm:prSet>
      <dgm:spPr/>
    </dgm:pt>
    <dgm:pt modelId="{E01544BA-6FF0-4D06-BB60-91C4E1EC6D5F}" type="pres">
      <dgm:prSet presAssocID="{20AB4299-BBC0-4A76-B11C-2BA26ADA9245}" presName="Parent" presStyleLbl="alignNode1" presStyleIdx="0" presStyleCnt="3">
        <dgm:presLayoutVars>
          <dgm:chMax val="3"/>
          <dgm:chPref val="3"/>
          <dgm:bulletEnabled val="1"/>
        </dgm:presLayoutVars>
      </dgm:prSet>
      <dgm:spPr/>
    </dgm:pt>
    <dgm:pt modelId="{869AF407-6681-4005-8539-13778F9EBCCC}" type="pres">
      <dgm:prSet presAssocID="{20AB4299-BBC0-4A76-B11C-2BA26ADA9245}" presName="Accent" presStyleLbl="parChTrans1D1" presStyleIdx="0" presStyleCnt="3"/>
      <dgm:spPr/>
    </dgm:pt>
    <dgm:pt modelId="{9134F27D-B183-4B9B-8E2D-0E568BE4F39A}" type="pres">
      <dgm:prSet presAssocID="{20AB4299-BBC0-4A76-B11C-2BA26ADA9245}" presName="Child" presStyleLbl="revTx" presStyleIdx="1" presStyleCnt="6">
        <dgm:presLayoutVars>
          <dgm:chMax val="0"/>
          <dgm:chPref val="0"/>
          <dgm:bulletEnabled val="1"/>
        </dgm:presLayoutVars>
      </dgm:prSet>
      <dgm:spPr/>
    </dgm:pt>
    <dgm:pt modelId="{18A04DD5-922D-4514-9B27-89EE8984EF91}" type="pres">
      <dgm:prSet presAssocID="{8D4B83D7-CBD0-478D-A5DE-64F358E426C9}" presName="sibTrans" presStyleCnt="0"/>
      <dgm:spPr/>
    </dgm:pt>
    <dgm:pt modelId="{58CDC2CD-EA30-44CF-8340-C617330E4B05}" type="pres">
      <dgm:prSet presAssocID="{FADD8E08-707F-48E0-B5D1-3ADEE40F9C87}" presName="composite" presStyleCnt="0"/>
      <dgm:spPr/>
    </dgm:pt>
    <dgm:pt modelId="{F4711A56-CCF4-4075-A82F-1C274321537A}" type="pres">
      <dgm:prSet presAssocID="{FADD8E08-707F-48E0-B5D1-3ADEE40F9C87}" presName="FirstChild" presStyleLbl="revTx" presStyleIdx="2" presStyleCnt="6">
        <dgm:presLayoutVars>
          <dgm:chMax val="0"/>
          <dgm:chPref val="0"/>
          <dgm:bulletEnabled val="1"/>
        </dgm:presLayoutVars>
      </dgm:prSet>
      <dgm:spPr/>
    </dgm:pt>
    <dgm:pt modelId="{8F6DD11F-53DA-4833-9D31-7DB4AB1B0212}" type="pres">
      <dgm:prSet presAssocID="{FADD8E08-707F-48E0-B5D1-3ADEE40F9C87}" presName="Parent" presStyleLbl="alignNode1" presStyleIdx="1" presStyleCnt="3">
        <dgm:presLayoutVars>
          <dgm:chMax val="3"/>
          <dgm:chPref val="3"/>
          <dgm:bulletEnabled val="1"/>
        </dgm:presLayoutVars>
      </dgm:prSet>
      <dgm:spPr/>
    </dgm:pt>
    <dgm:pt modelId="{CDCF46BE-F940-4F72-A2BE-49C07057B8F1}" type="pres">
      <dgm:prSet presAssocID="{FADD8E08-707F-48E0-B5D1-3ADEE40F9C87}" presName="Accent" presStyleLbl="parChTrans1D1" presStyleIdx="1" presStyleCnt="3"/>
      <dgm:spPr/>
    </dgm:pt>
    <dgm:pt modelId="{835912D6-4F76-4CF3-8017-DA164A9507AF}" type="pres">
      <dgm:prSet presAssocID="{FADD8E08-707F-48E0-B5D1-3ADEE40F9C87}" presName="Child" presStyleLbl="revTx" presStyleIdx="3" presStyleCnt="6">
        <dgm:presLayoutVars>
          <dgm:chMax val="0"/>
          <dgm:chPref val="0"/>
          <dgm:bulletEnabled val="1"/>
        </dgm:presLayoutVars>
      </dgm:prSet>
      <dgm:spPr/>
    </dgm:pt>
    <dgm:pt modelId="{4054E3F1-0962-4118-A9E9-676629CD718A}" type="pres">
      <dgm:prSet presAssocID="{87C3BAA9-F0A7-48A0-9920-F70B2E54D2A3}" presName="sibTrans" presStyleCnt="0"/>
      <dgm:spPr/>
    </dgm:pt>
    <dgm:pt modelId="{7A347E28-21C6-4683-B448-355CC562E372}" type="pres">
      <dgm:prSet presAssocID="{D2DAC56A-8292-4703-B847-834E87018F4A}" presName="composite" presStyleCnt="0"/>
      <dgm:spPr/>
    </dgm:pt>
    <dgm:pt modelId="{85DF0361-3F41-42FD-980F-9354E6F10822}" type="pres">
      <dgm:prSet presAssocID="{D2DAC56A-8292-4703-B847-834E87018F4A}" presName="FirstChild" presStyleLbl="revTx" presStyleIdx="4" presStyleCnt="6">
        <dgm:presLayoutVars>
          <dgm:chMax val="0"/>
          <dgm:chPref val="0"/>
          <dgm:bulletEnabled val="1"/>
        </dgm:presLayoutVars>
      </dgm:prSet>
      <dgm:spPr/>
    </dgm:pt>
    <dgm:pt modelId="{43178BF0-3846-40AB-8944-A4E590150E13}" type="pres">
      <dgm:prSet presAssocID="{D2DAC56A-8292-4703-B847-834E87018F4A}" presName="Parent" presStyleLbl="alignNode1" presStyleIdx="2" presStyleCnt="3">
        <dgm:presLayoutVars>
          <dgm:chMax val="3"/>
          <dgm:chPref val="3"/>
          <dgm:bulletEnabled val="1"/>
        </dgm:presLayoutVars>
      </dgm:prSet>
      <dgm:spPr/>
    </dgm:pt>
    <dgm:pt modelId="{93B58EB1-CF6F-46C5-9073-5EF5B6B851A7}" type="pres">
      <dgm:prSet presAssocID="{D2DAC56A-8292-4703-B847-834E87018F4A}" presName="Accent" presStyleLbl="parChTrans1D1" presStyleIdx="2" presStyleCnt="3"/>
      <dgm:spPr/>
    </dgm:pt>
    <dgm:pt modelId="{D6446F2A-FD88-4805-8755-318DD7CB7CB0}" type="pres">
      <dgm:prSet presAssocID="{D2DAC56A-8292-4703-B847-834E87018F4A}" presName="Child" presStyleLbl="revTx" presStyleIdx="5" presStyleCnt="6">
        <dgm:presLayoutVars>
          <dgm:chMax val="0"/>
          <dgm:chPref val="0"/>
          <dgm:bulletEnabled val="1"/>
        </dgm:presLayoutVars>
      </dgm:prSet>
      <dgm:spPr/>
    </dgm:pt>
  </dgm:ptLst>
  <dgm:cxnLst>
    <dgm:cxn modelId="{E5D8A302-E1B6-43B1-8290-1C87FD60ED3E}" srcId="{20AB4299-BBC0-4A76-B11C-2BA26ADA9245}" destId="{B6826F5E-A724-4DB9-BF12-38DFB0BCE90D}" srcOrd="1" destOrd="0" parTransId="{D25F7E02-0CC8-4E62-9EB7-AA6686B46E55}" sibTransId="{5E3BB440-BFF2-4D8B-9D7D-CD53135C73E3}"/>
    <dgm:cxn modelId="{24D9DF1E-D2FB-4437-9112-5DAC40C1F7BF}" srcId="{D2DAC56A-8292-4703-B847-834E87018F4A}" destId="{A83EAE26-3A98-4C22-AA0B-5935C9D24BE7}" srcOrd="1" destOrd="0" parTransId="{7AD12A40-0C83-4F11-8744-CDC4942909DC}" sibTransId="{9CD958E4-121B-4F3E-94D2-925E3A18AC39}"/>
    <dgm:cxn modelId="{0F4FE120-C3EA-41AF-9962-BE2AABC170AD}" srcId="{20AB4299-BBC0-4A76-B11C-2BA26ADA9245}" destId="{B1106C6B-3A6B-4F9E-A747-4114B0828F47}" srcOrd="0" destOrd="0" parTransId="{4EB38928-C912-4AC3-89BD-7D98B64AA202}" sibTransId="{765370B8-421D-4E16-8F2C-6390FD40F9AE}"/>
    <dgm:cxn modelId="{E3A20423-9DE6-4CC9-AD75-6F871B5D0D54}" srcId="{9B9E5538-AAE7-49A5-96A3-5694588743EA}" destId="{FADD8E08-707F-48E0-B5D1-3ADEE40F9C87}" srcOrd="1" destOrd="0" parTransId="{7DF3F56E-A41E-43F7-88F6-1691A47CA76F}" sibTransId="{87C3BAA9-F0A7-48A0-9920-F70B2E54D2A3}"/>
    <dgm:cxn modelId="{3D9E9643-DE8C-4C7C-BF2B-964B1CC98E58}" type="presOf" srcId="{90633B51-40E1-4D96-BA47-8A79B430D1F7}" destId="{85DF0361-3F41-42FD-980F-9354E6F10822}" srcOrd="0" destOrd="0" presId="urn:microsoft.com/office/officeart/2011/layout/TabList"/>
    <dgm:cxn modelId="{E853CF45-AF32-4B7D-908E-E15BDFF505D2}" type="presOf" srcId="{20AB4299-BBC0-4A76-B11C-2BA26ADA9245}" destId="{E01544BA-6FF0-4D06-BB60-91C4E1EC6D5F}" srcOrd="0" destOrd="0" presId="urn:microsoft.com/office/officeart/2011/layout/TabList"/>
    <dgm:cxn modelId="{E160B647-9179-4FF8-ABD0-2963362FEB43}" srcId="{FADD8E08-707F-48E0-B5D1-3ADEE40F9C87}" destId="{FB42FE85-10AC-40F7-BF27-0B4D0339E24F}" srcOrd="1" destOrd="0" parTransId="{5404833C-AC00-49C4-B9D1-149EF94D1D5A}" sibTransId="{DE034707-D09B-488F-969A-5AA7AB0F1EAD}"/>
    <dgm:cxn modelId="{7F13056A-FAAE-44E8-BAE1-9469BEF46714}" type="presOf" srcId="{D2DAC56A-8292-4703-B847-834E87018F4A}" destId="{43178BF0-3846-40AB-8944-A4E590150E13}" srcOrd="0" destOrd="0" presId="urn:microsoft.com/office/officeart/2011/layout/TabList"/>
    <dgm:cxn modelId="{0D37C972-C186-43A1-8B2D-0835C010CFB6}" type="presOf" srcId="{A83EAE26-3A98-4C22-AA0B-5935C9D24BE7}" destId="{D6446F2A-FD88-4805-8755-318DD7CB7CB0}" srcOrd="0" destOrd="0" presId="urn:microsoft.com/office/officeart/2011/layout/TabList"/>
    <dgm:cxn modelId="{C32CB475-8294-4E92-9DA9-9CC4C43ABC76}" srcId="{D2DAC56A-8292-4703-B847-834E87018F4A}" destId="{90633B51-40E1-4D96-BA47-8A79B430D1F7}" srcOrd="0" destOrd="0" parTransId="{78DF9BC1-3074-4A77-9785-D77C0538682D}" sibTransId="{50551DC7-9899-4031-B69C-3386BC75AA8D}"/>
    <dgm:cxn modelId="{99DA095A-5D8B-40B5-B8DE-60AACEBC0BC2}" srcId="{9B9E5538-AAE7-49A5-96A3-5694588743EA}" destId="{D2DAC56A-8292-4703-B847-834E87018F4A}" srcOrd="2" destOrd="0" parTransId="{AF089F94-344E-4AC2-965A-33E30AC3DEE6}" sibTransId="{1A40D9F8-87E0-419D-9ECD-D01ADED4EAF8}"/>
    <dgm:cxn modelId="{29CCC988-CF4A-474D-9759-FFC8DD97BCF3}" type="presOf" srcId="{B1106C6B-3A6B-4F9E-A747-4114B0828F47}" destId="{C26AFD77-D834-4AB2-9D35-323D7C82E767}" srcOrd="0" destOrd="0" presId="urn:microsoft.com/office/officeart/2011/layout/TabList"/>
    <dgm:cxn modelId="{FC0931C0-77E8-4AA7-A2C1-4D2048B9CBF5}" srcId="{FADD8E08-707F-48E0-B5D1-3ADEE40F9C87}" destId="{3C85CB00-3A19-4088-86EF-8621DC0A7AEF}" srcOrd="0" destOrd="0" parTransId="{F711CA58-325C-48E5-807D-DFAB0D331CF2}" sibTransId="{4C9A3F9E-97EC-4E37-A2D3-86921C38DD73}"/>
    <dgm:cxn modelId="{824800CD-E0C3-4D36-AA0E-A1933FAEC3BA}" srcId="{9B9E5538-AAE7-49A5-96A3-5694588743EA}" destId="{20AB4299-BBC0-4A76-B11C-2BA26ADA9245}" srcOrd="0" destOrd="0" parTransId="{0873CD18-1CBD-4DE4-8E83-D88F7B073CDB}" sibTransId="{8D4B83D7-CBD0-478D-A5DE-64F358E426C9}"/>
    <dgm:cxn modelId="{5C5FB2CD-691F-4525-9BDF-FF861585E720}" type="presOf" srcId="{9B9E5538-AAE7-49A5-96A3-5694588743EA}" destId="{162C958C-5687-43A3-AE2A-F5F6E90A7B06}" srcOrd="0" destOrd="0" presId="urn:microsoft.com/office/officeart/2011/layout/TabList"/>
    <dgm:cxn modelId="{91D5E7CD-E46F-4297-9C27-982413B3EFB0}" type="presOf" srcId="{FADD8E08-707F-48E0-B5D1-3ADEE40F9C87}" destId="{8F6DD11F-53DA-4833-9D31-7DB4AB1B0212}" srcOrd="0" destOrd="0" presId="urn:microsoft.com/office/officeart/2011/layout/TabList"/>
    <dgm:cxn modelId="{983F57F1-B916-4C43-859F-8EA5A98CABBF}" type="presOf" srcId="{3C85CB00-3A19-4088-86EF-8621DC0A7AEF}" destId="{F4711A56-CCF4-4075-A82F-1C274321537A}" srcOrd="0" destOrd="0" presId="urn:microsoft.com/office/officeart/2011/layout/TabList"/>
    <dgm:cxn modelId="{3578BFFF-B06C-4301-8874-87818C72CDA3}" type="presOf" srcId="{FB42FE85-10AC-40F7-BF27-0B4D0339E24F}" destId="{835912D6-4F76-4CF3-8017-DA164A9507AF}" srcOrd="0" destOrd="0" presId="urn:microsoft.com/office/officeart/2011/layout/TabList"/>
    <dgm:cxn modelId="{2C56D4FF-3FAC-4EDE-B937-19F855532551}" type="presOf" srcId="{B6826F5E-A724-4DB9-BF12-38DFB0BCE90D}" destId="{9134F27D-B183-4B9B-8E2D-0E568BE4F39A}" srcOrd="0" destOrd="0" presId="urn:microsoft.com/office/officeart/2011/layout/TabList"/>
    <dgm:cxn modelId="{1CFC7C29-F1ED-4BF0-BCCE-8BD273B6150E}" type="presParOf" srcId="{162C958C-5687-43A3-AE2A-F5F6E90A7B06}" destId="{6352CD7B-9C25-4559-9C5C-3A52C02891D5}" srcOrd="0" destOrd="0" presId="urn:microsoft.com/office/officeart/2011/layout/TabList"/>
    <dgm:cxn modelId="{2EF0E297-9B81-43D9-89DF-A5512C842236}" type="presParOf" srcId="{6352CD7B-9C25-4559-9C5C-3A52C02891D5}" destId="{C26AFD77-D834-4AB2-9D35-323D7C82E767}" srcOrd="0" destOrd="0" presId="urn:microsoft.com/office/officeart/2011/layout/TabList"/>
    <dgm:cxn modelId="{9FF68E26-2EC6-40F5-88D7-A5347CC0A6AE}" type="presParOf" srcId="{6352CD7B-9C25-4559-9C5C-3A52C02891D5}" destId="{E01544BA-6FF0-4D06-BB60-91C4E1EC6D5F}" srcOrd="1" destOrd="0" presId="urn:microsoft.com/office/officeart/2011/layout/TabList"/>
    <dgm:cxn modelId="{13355B1E-A52F-4E0C-BD39-655E7127CDD6}" type="presParOf" srcId="{6352CD7B-9C25-4559-9C5C-3A52C02891D5}" destId="{869AF407-6681-4005-8539-13778F9EBCCC}" srcOrd="2" destOrd="0" presId="urn:microsoft.com/office/officeart/2011/layout/TabList"/>
    <dgm:cxn modelId="{30521940-C58C-45F6-80D7-DCDCAEB7418D}" type="presParOf" srcId="{162C958C-5687-43A3-AE2A-F5F6E90A7B06}" destId="{9134F27D-B183-4B9B-8E2D-0E568BE4F39A}" srcOrd="1" destOrd="0" presId="urn:microsoft.com/office/officeart/2011/layout/TabList"/>
    <dgm:cxn modelId="{D235608E-4E3D-46FE-BB3A-56F700A89233}" type="presParOf" srcId="{162C958C-5687-43A3-AE2A-F5F6E90A7B06}" destId="{18A04DD5-922D-4514-9B27-89EE8984EF91}" srcOrd="2" destOrd="0" presId="urn:microsoft.com/office/officeart/2011/layout/TabList"/>
    <dgm:cxn modelId="{E08D89AD-A6C9-4844-8C6D-65C0CD93461F}" type="presParOf" srcId="{162C958C-5687-43A3-AE2A-F5F6E90A7B06}" destId="{58CDC2CD-EA30-44CF-8340-C617330E4B05}" srcOrd="3" destOrd="0" presId="urn:microsoft.com/office/officeart/2011/layout/TabList"/>
    <dgm:cxn modelId="{FB57FE8E-FF92-41D1-ABA6-E174C69FD03C}" type="presParOf" srcId="{58CDC2CD-EA30-44CF-8340-C617330E4B05}" destId="{F4711A56-CCF4-4075-A82F-1C274321537A}" srcOrd="0" destOrd="0" presId="urn:microsoft.com/office/officeart/2011/layout/TabList"/>
    <dgm:cxn modelId="{E705F199-2A41-44BB-87CE-5091133DB6FE}" type="presParOf" srcId="{58CDC2CD-EA30-44CF-8340-C617330E4B05}" destId="{8F6DD11F-53DA-4833-9D31-7DB4AB1B0212}" srcOrd="1" destOrd="0" presId="urn:microsoft.com/office/officeart/2011/layout/TabList"/>
    <dgm:cxn modelId="{A2B7247B-D228-46B0-90E7-CAE3CA982343}" type="presParOf" srcId="{58CDC2CD-EA30-44CF-8340-C617330E4B05}" destId="{CDCF46BE-F940-4F72-A2BE-49C07057B8F1}" srcOrd="2" destOrd="0" presId="urn:microsoft.com/office/officeart/2011/layout/TabList"/>
    <dgm:cxn modelId="{F5996A48-66D8-4375-B146-E7565984F3A6}" type="presParOf" srcId="{162C958C-5687-43A3-AE2A-F5F6E90A7B06}" destId="{835912D6-4F76-4CF3-8017-DA164A9507AF}" srcOrd="4" destOrd="0" presId="urn:microsoft.com/office/officeart/2011/layout/TabList"/>
    <dgm:cxn modelId="{B65FAD9B-F398-4138-9CF8-C514E1B02200}" type="presParOf" srcId="{162C958C-5687-43A3-AE2A-F5F6E90A7B06}" destId="{4054E3F1-0962-4118-A9E9-676629CD718A}" srcOrd="5" destOrd="0" presId="urn:microsoft.com/office/officeart/2011/layout/TabList"/>
    <dgm:cxn modelId="{E3E1F640-F313-4020-A292-2EBE50C2DE9D}" type="presParOf" srcId="{162C958C-5687-43A3-AE2A-F5F6E90A7B06}" destId="{7A347E28-21C6-4683-B448-355CC562E372}" srcOrd="6" destOrd="0" presId="urn:microsoft.com/office/officeart/2011/layout/TabList"/>
    <dgm:cxn modelId="{B21A8D0D-7F71-416A-A07C-280ACE55DEFE}" type="presParOf" srcId="{7A347E28-21C6-4683-B448-355CC562E372}" destId="{85DF0361-3F41-42FD-980F-9354E6F10822}" srcOrd="0" destOrd="0" presId="urn:microsoft.com/office/officeart/2011/layout/TabList"/>
    <dgm:cxn modelId="{498F8138-9D18-4666-A87F-4753829EEF9C}" type="presParOf" srcId="{7A347E28-21C6-4683-B448-355CC562E372}" destId="{43178BF0-3846-40AB-8944-A4E590150E13}" srcOrd="1" destOrd="0" presId="urn:microsoft.com/office/officeart/2011/layout/TabList"/>
    <dgm:cxn modelId="{235D2EA3-0827-4A64-AC67-C66F7A6FB64E}" type="presParOf" srcId="{7A347E28-21C6-4683-B448-355CC562E372}" destId="{93B58EB1-CF6F-46C5-9073-5EF5B6B851A7}" srcOrd="2" destOrd="0" presId="urn:microsoft.com/office/officeart/2011/layout/TabList"/>
    <dgm:cxn modelId="{AD4316DA-444C-4D8E-B78A-C7F125EE56F6}" type="presParOf" srcId="{162C958C-5687-43A3-AE2A-F5F6E90A7B06}" destId="{D6446F2A-FD88-4805-8755-318DD7CB7CB0}" srcOrd="7" destOrd="0" presId="urn:microsoft.com/office/officeart/2011/layout/TabList"/>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BF429C-C604-467A-B5D3-9D42E489AA99}"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fr-FR"/>
        </a:p>
      </dgm:t>
    </dgm:pt>
    <dgm:pt modelId="{96E2BE9A-C53E-49EA-9FE9-82C94825F340}">
      <dgm:prSet phldrT="[Text]" custT="1"/>
      <dgm:spPr/>
      <dgm:t>
        <a:bodyPr/>
        <a:lstStyle/>
        <a:p>
          <a:r>
            <a:rPr lang="fr-FR" sz="900" dirty="0">
              <a:solidFill>
                <a:srgbClr val="000000"/>
              </a:solidFill>
              <a:effectLst/>
              <a:latin typeface="Calibri" panose="020F0502020204030204" pitchFamily="34" charset="0"/>
              <a:ea typeface="Calibri" panose="020F0502020204030204" pitchFamily="34" charset="0"/>
            </a:rPr>
            <a:t>Nettoyage des données</a:t>
          </a:r>
          <a:endParaRPr lang="fr-FR" sz="900" dirty="0"/>
        </a:p>
      </dgm:t>
    </dgm:pt>
    <dgm:pt modelId="{E6FC0064-7FBC-4B82-B794-9FD89AC49C7A}" type="parTrans" cxnId="{D67EA1A1-E889-4009-9320-B6CA44E94224}">
      <dgm:prSet/>
      <dgm:spPr/>
      <dgm:t>
        <a:bodyPr/>
        <a:lstStyle/>
        <a:p>
          <a:endParaRPr lang="fr-FR" sz="2000"/>
        </a:p>
      </dgm:t>
    </dgm:pt>
    <dgm:pt modelId="{4A24109B-6705-4B5D-BB2C-0C280D620C01}" type="sibTrans" cxnId="{D67EA1A1-E889-4009-9320-B6CA44E94224}">
      <dgm:prSet/>
      <dgm:spPr>
        <a:ln>
          <a:solidFill>
            <a:schemeClr val="bg2"/>
          </a:solidFill>
        </a:ln>
      </dgm:spPr>
      <dgm:t>
        <a:bodyPr/>
        <a:lstStyle/>
        <a:p>
          <a:endParaRPr lang="fr-FR" sz="2000"/>
        </a:p>
      </dgm:t>
    </dgm:pt>
    <dgm:pt modelId="{1989DBF0-8832-40DA-8B5A-6EEDD41D2EC6}">
      <dgm:prSet phldrT="[Text]" custT="1"/>
      <dgm:spPr/>
      <dgm:t>
        <a:bodyPr/>
        <a:lstStyle/>
        <a:p>
          <a:r>
            <a:rPr lang="fr-FR" sz="900" dirty="0"/>
            <a:t>Consolidation des données </a:t>
          </a:r>
        </a:p>
      </dgm:t>
    </dgm:pt>
    <dgm:pt modelId="{7D665881-AC5A-4AA9-A086-95EE0F7B4FB8}" type="parTrans" cxnId="{804FAC95-1A5E-444C-9216-4E6C0C03B7B3}">
      <dgm:prSet/>
      <dgm:spPr/>
      <dgm:t>
        <a:bodyPr/>
        <a:lstStyle/>
        <a:p>
          <a:endParaRPr lang="fr-FR" sz="2000"/>
        </a:p>
      </dgm:t>
    </dgm:pt>
    <dgm:pt modelId="{CF813175-1E26-42B9-A376-0CC39000EE1F}" type="sibTrans" cxnId="{804FAC95-1A5E-444C-9216-4E6C0C03B7B3}">
      <dgm:prSet/>
      <dgm:spPr>
        <a:ln>
          <a:solidFill>
            <a:schemeClr val="bg2"/>
          </a:solidFill>
        </a:ln>
      </dgm:spPr>
      <dgm:t>
        <a:bodyPr/>
        <a:lstStyle/>
        <a:p>
          <a:endParaRPr lang="fr-FR" sz="2000"/>
        </a:p>
      </dgm:t>
    </dgm:pt>
    <dgm:pt modelId="{DD3FFD14-905E-4FBC-A758-2A0DACFF753B}">
      <dgm:prSet phldrT="[Text]" custT="1"/>
      <dgm:spPr/>
      <dgm:t>
        <a:bodyPr/>
        <a:lstStyle/>
        <a:p>
          <a:r>
            <a:rPr lang="fr-FR" sz="900" dirty="0"/>
            <a:t>Importation des données en Excel </a:t>
          </a:r>
        </a:p>
      </dgm:t>
    </dgm:pt>
    <dgm:pt modelId="{05E49FEE-B89A-45F5-8557-49113A2594AB}" type="parTrans" cxnId="{8BCE16AC-4FAD-4AC1-BD20-AAFEB097B937}">
      <dgm:prSet/>
      <dgm:spPr/>
      <dgm:t>
        <a:bodyPr/>
        <a:lstStyle/>
        <a:p>
          <a:endParaRPr lang="fr-FR" sz="2000"/>
        </a:p>
      </dgm:t>
    </dgm:pt>
    <dgm:pt modelId="{7CE02D97-8B90-4DE8-9EDF-E42B8F0244B2}" type="sibTrans" cxnId="{8BCE16AC-4FAD-4AC1-BD20-AAFEB097B937}">
      <dgm:prSet/>
      <dgm:spPr>
        <a:ln>
          <a:solidFill>
            <a:schemeClr val="bg2"/>
          </a:solidFill>
        </a:ln>
      </dgm:spPr>
      <dgm:t>
        <a:bodyPr/>
        <a:lstStyle/>
        <a:p>
          <a:endParaRPr lang="fr-FR" sz="2000"/>
        </a:p>
      </dgm:t>
    </dgm:pt>
    <dgm:pt modelId="{01B85CAA-677F-4AF7-BDFD-86BC86D249DA}">
      <dgm:prSet phldrT="[Text]" custT="1"/>
      <dgm:spPr/>
      <dgm:t>
        <a:bodyPr/>
        <a:lstStyle/>
        <a:p>
          <a:r>
            <a:rPr lang="fr-FR" sz="900" dirty="0"/>
            <a:t>Réalisation des rapports</a:t>
          </a:r>
        </a:p>
      </dgm:t>
    </dgm:pt>
    <dgm:pt modelId="{3FC7D276-FD6D-460B-88FF-88FB118A7F6B}" type="parTrans" cxnId="{5F26800A-EDF0-40B1-A4E2-E3E59282959B}">
      <dgm:prSet/>
      <dgm:spPr/>
      <dgm:t>
        <a:bodyPr/>
        <a:lstStyle/>
        <a:p>
          <a:endParaRPr lang="fr-FR" sz="2000"/>
        </a:p>
      </dgm:t>
    </dgm:pt>
    <dgm:pt modelId="{7D4BD896-DF56-41D5-80E9-B9CFDF3012A8}" type="sibTrans" cxnId="{5F26800A-EDF0-40B1-A4E2-E3E59282959B}">
      <dgm:prSet/>
      <dgm:spPr>
        <a:ln>
          <a:solidFill>
            <a:schemeClr val="bg2"/>
          </a:solidFill>
        </a:ln>
      </dgm:spPr>
      <dgm:t>
        <a:bodyPr/>
        <a:lstStyle/>
        <a:p>
          <a:endParaRPr lang="fr-FR" sz="2000"/>
        </a:p>
      </dgm:t>
    </dgm:pt>
    <dgm:pt modelId="{AFB73AD5-E1FB-4DD5-9EBF-2B3F75EAFDDF}">
      <dgm:prSet phldrT="[Text]" custT="1"/>
      <dgm:spPr/>
      <dgm:t>
        <a:bodyPr/>
        <a:lstStyle/>
        <a:p>
          <a:r>
            <a:rPr lang="fr-FR" sz="900" dirty="0">
              <a:solidFill>
                <a:srgbClr val="000000"/>
              </a:solidFill>
              <a:effectLst/>
              <a:latin typeface="Calibri" panose="020F0502020204030204" pitchFamily="34" charset="0"/>
              <a:ea typeface="Calibri" panose="020F0502020204030204" pitchFamily="34" charset="0"/>
            </a:rPr>
            <a:t>Extraire les données manuellement sous format Excel </a:t>
          </a:r>
          <a:endParaRPr lang="fr-FR" sz="900" dirty="0"/>
        </a:p>
      </dgm:t>
    </dgm:pt>
    <dgm:pt modelId="{53360662-7650-45AF-AE3A-798F81F8D302}" type="parTrans" cxnId="{32013574-982F-45C3-BA13-3F88CEE0C3E1}">
      <dgm:prSet/>
      <dgm:spPr/>
      <dgm:t>
        <a:bodyPr/>
        <a:lstStyle/>
        <a:p>
          <a:endParaRPr lang="fr-FR" sz="2000"/>
        </a:p>
      </dgm:t>
    </dgm:pt>
    <dgm:pt modelId="{2334086C-821D-4A86-801C-99958B5ED295}" type="sibTrans" cxnId="{32013574-982F-45C3-BA13-3F88CEE0C3E1}">
      <dgm:prSet/>
      <dgm:spPr>
        <a:ln>
          <a:solidFill>
            <a:schemeClr val="bg2"/>
          </a:solidFill>
        </a:ln>
      </dgm:spPr>
      <dgm:t>
        <a:bodyPr/>
        <a:lstStyle/>
        <a:p>
          <a:endParaRPr lang="fr-FR" sz="2000"/>
        </a:p>
      </dgm:t>
    </dgm:pt>
    <dgm:pt modelId="{C01E2F01-4B01-4963-94F6-BE1ACCDE615A}" type="pres">
      <dgm:prSet presAssocID="{D4BF429C-C604-467A-B5D3-9D42E489AA99}" presName="cycle" presStyleCnt="0">
        <dgm:presLayoutVars>
          <dgm:dir/>
          <dgm:resizeHandles val="exact"/>
        </dgm:presLayoutVars>
      </dgm:prSet>
      <dgm:spPr/>
    </dgm:pt>
    <dgm:pt modelId="{C157524B-6160-4861-8AD9-C63AA84CE838}" type="pres">
      <dgm:prSet presAssocID="{96E2BE9A-C53E-49EA-9FE9-82C94825F340}" presName="dummy" presStyleCnt="0"/>
      <dgm:spPr/>
    </dgm:pt>
    <dgm:pt modelId="{0EC8AFCD-4220-47B4-9FA5-0042FE32B29B}" type="pres">
      <dgm:prSet presAssocID="{96E2BE9A-C53E-49EA-9FE9-82C94825F340}" presName="node" presStyleLbl="revTx" presStyleIdx="0" presStyleCnt="5">
        <dgm:presLayoutVars>
          <dgm:bulletEnabled val="1"/>
        </dgm:presLayoutVars>
      </dgm:prSet>
      <dgm:spPr/>
    </dgm:pt>
    <dgm:pt modelId="{40FDB743-A634-48F3-8129-F24FEE23FBA9}" type="pres">
      <dgm:prSet presAssocID="{4A24109B-6705-4B5D-BB2C-0C280D620C01}" presName="sibTrans" presStyleLbl="node1" presStyleIdx="0" presStyleCnt="5"/>
      <dgm:spPr/>
    </dgm:pt>
    <dgm:pt modelId="{85F48B40-3A71-4CDD-8007-358780FA24A7}" type="pres">
      <dgm:prSet presAssocID="{1989DBF0-8832-40DA-8B5A-6EEDD41D2EC6}" presName="dummy" presStyleCnt="0"/>
      <dgm:spPr/>
    </dgm:pt>
    <dgm:pt modelId="{693E01D7-23E1-4B45-A8AA-59437C7CFEB1}" type="pres">
      <dgm:prSet presAssocID="{1989DBF0-8832-40DA-8B5A-6EEDD41D2EC6}" presName="node" presStyleLbl="revTx" presStyleIdx="1" presStyleCnt="5" custScaleX="110080">
        <dgm:presLayoutVars>
          <dgm:bulletEnabled val="1"/>
        </dgm:presLayoutVars>
      </dgm:prSet>
      <dgm:spPr/>
    </dgm:pt>
    <dgm:pt modelId="{C5F438BD-A642-422D-9309-E96B240121CD}" type="pres">
      <dgm:prSet presAssocID="{CF813175-1E26-42B9-A376-0CC39000EE1F}" presName="sibTrans" presStyleLbl="node1" presStyleIdx="1" presStyleCnt="5"/>
      <dgm:spPr/>
    </dgm:pt>
    <dgm:pt modelId="{D886836A-0527-48E7-B5E1-86A01368D759}" type="pres">
      <dgm:prSet presAssocID="{DD3FFD14-905E-4FBC-A758-2A0DACFF753B}" presName="dummy" presStyleCnt="0"/>
      <dgm:spPr/>
    </dgm:pt>
    <dgm:pt modelId="{120DAFBA-AC05-423D-AB05-4F796260FA98}" type="pres">
      <dgm:prSet presAssocID="{DD3FFD14-905E-4FBC-A758-2A0DACFF753B}" presName="node" presStyleLbl="revTx" presStyleIdx="2" presStyleCnt="5" custScaleX="135396">
        <dgm:presLayoutVars>
          <dgm:bulletEnabled val="1"/>
        </dgm:presLayoutVars>
      </dgm:prSet>
      <dgm:spPr/>
    </dgm:pt>
    <dgm:pt modelId="{E8EE567F-1093-471B-AFB3-4E9EA0C77A46}" type="pres">
      <dgm:prSet presAssocID="{7CE02D97-8B90-4DE8-9EDF-E42B8F0244B2}" presName="sibTrans" presStyleLbl="node1" presStyleIdx="2" presStyleCnt="5"/>
      <dgm:spPr/>
    </dgm:pt>
    <dgm:pt modelId="{8BF79BC6-F278-4C35-9868-7DE342389852}" type="pres">
      <dgm:prSet presAssocID="{01B85CAA-677F-4AF7-BDFD-86BC86D249DA}" presName="dummy" presStyleCnt="0"/>
      <dgm:spPr/>
    </dgm:pt>
    <dgm:pt modelId="{E4B24C7B-573C-43C3-998B-2F755C8E5A70}" type="pres">
      <dgm:prSet presAssocID="{01B85CAA-677F-4AF7-BDFD-86BC86D249DA}" presName="node" presStyleLbl="revTx" presStyleIdx="3" presStyleCnt="5" custScaleX="120234">
        <dgm:presLayoutVars>
          <dgm:bulletEnabled val="1"/>
        </dgm:presLayoutVars>
      </dgm:prSet>
      <dgm:spPr/>
    </dgm:pt>
    <dgm:pt modelId="{8DCC1283-0211-43ED-9213-0CA022109DBE}" type="pres">
      <dgm:prSet presAssocID="{7D4BD896-DF56-41D5-80E9-B9CFDF3012A8}" presName="sibTrans" presStyleLbl="node1" presStyleIdx="3" presStyleCnt="5"/>
      <dgm:spPr/>
    </dgm:pt>
    <dgm:pt modelId="{B42E94B9-74F6-416E-A954-00C0708AD062}" type="pres">
      <dgm:prSet presAssocID="{AFB73AD5-E1FB-4DD5-9EBF-2B3F75EAFDDF}" presName="dummy" presStyleCnt="0"/>
      <dgm:spPr/>
    </dgm:pt>
    <dgm:pt modelId="{19B04A03-0AAE-4670-B895-624CB739FB37}" type="pres">
      <dgm:prSet presAssocID="{AFB73AD5-E1FB-4DD5-9EBF-2B3F75EAFDDF}" presName="node" presStyleLbl="revTx" presStyleIdx="4" presStyleCnt="5" custScaleX="146012">
        <dgm:presLayoutVars>
          <dgm:bulletEnabled val="1"/>
        </dgm:presLayoutVars>
      </dgm:prSet>
      <dgm:spPr/>
    </dgm:pt>
    <dgm:pt modelId="{B615FEDF-4F3E-4312-8ABD-A4CE3FAFF680}" type="pres">
      <dgm:prSet presAssocID="{2334086C-821D-4A86-801C-99958B5ED295}" presName="sibTrans" presStyleLbl="node1" presStyleIdx="4" presStyleCnt="5"/>
      <dgm:spPr/>
    </dgm:pt>
  </dgm:ptLst>
  <dgm:cxnLst>
    <dgm:cxn modelId="{B93F3604-C28F-4F84-B451-3A185F91C1ED}" type="presOf" srcId="{CF813175-1E26-42B9-A376-0CC39000EE1F}" destId="{C5F438BD-A642-422D-9309-E96B240121CD}" srcOrd="0" destOrd="0" presId="urn:microsoft.com/office/officeart/2005/8/layout/cycle1"/>
    <dgm:cxn modelId="{5F26800A-EDF0-40B1-A4E2-E3E59282959B}" srcId="{D4BF429C-C604-467A-B5D3-9D42E489AA99}" destId="{01B85CAA-677F-4AF7-BDFD-86BC86D249DA}" srcOrd="3" destOrd="0" parTransId="{3FC7D276-FD6D-460B-88FF-88FB118A7F6B}" sibTransId="{7D4BD896-DF56-41D5-80E9-B9CFDF3012A8}"/>
    <dgm:cxn modelId="{1B38EB5C-2804-4AB2-8CFC-528A14A73731}" type="presOf" srcId="{1989DBF0-8832-40DA-8B5A-6EEDD41D2EC6}" destId="{693E01D7-23E1-4B45-A8AA-59437C7CFEB1}" srcOrd="0" destOrd="0" presId="urn:microsoft.com/office/officeart/2005/8/layout/cycle1"/>
    <dgm:cxn modelId="{AA32F863-47FA-4486-AE17-FDD961C41462}" type="presOf" srcId="{2334086C-821D-4A86-801C-99958B5ED295}" destId="{B615FEDF-4F3E-4312-8ABD-A4CE3FAFF680}" srcOrd="0" destOrd="0" presId="urn:microsoft.com/office/officeart/2005/8/layout/cycle1"/>
    <dgm:cxn modelId="{3E10BE6C-AE55-46AF-ADF4-368803B9CF25}" type="presOf" srcId="{AFB73AD5-E1FB-4DD5-9EBF-2B3F75EAFDDF}" destId="{19B04A03-0AAE-4670-B895-624CB739FB37}" srcOrd="0" destOrd="0" presId="urn:microsoft.com/office/officeart/2005/8/layout/cycle1"/>
    <dgm:cxn modelId="{32013574-982F-45C3-BA13-3F88CEE0C3E1}" srcId="{D4BF429C-C604-467A-B5D3-9D42E489AA99}" destId="{AFB73AD5-E1FB-4DD5-9EBF-2B3F75EAFDDF}" srcOrd="4" destOrd="0" parTransId="{53360662-7650-45AF-AE3A-798F81F8D302}" sibTransId="{2334086C-821D-4A86-801C-99958B5ED295}"/>
    <dgm:cxn modelId="{DBB08495-40CA-4C86-8048-8395BA7F2A7A}" type="presOf" srcId="{96E2BE9A-C53E-49EA-9FE9-82C94825F340}" destId="{0EC8AFCD-4220-47B4-9FA5-0042FE32B29B}" srcOrd="0" destOrd="0" presId="urn:microsoft.com/office/officeart/2005/8/layout/cycle1"/>
    <dgm:cxn modelId="{804FAC95-1A5E-444C-9216-4E6C0C03B7B3}" srcId="{D4BF429C-C604-467A-B5D3-9D42E489AA99}" destId="{1989DBF0-8832-40DA-8B5A-6EEDD41D2EC6}" srcOrd="1" destOrd="0" parTransId="{7D665881-AC5A-4AA9-A086-95EE0F7B4FB8}" sibTransId="{CF813175-1E26-42B9-A376-0CC39000EE1F}"/>
    <dgm:cxn modelId="{2452A999-CAFF-4302-BF78-7E822A6FA4C5}" type="presOf" srcId="{DD3FFD14-905E-4FBC-A758-2A0DACFF753B}" destId="{120DAFBA-AC05-423D-AB05-4F796260FA98}" srcOrd="0" destOrd="0" presId="urn:microsoft.com/office/officeart/2005/8/layout/cycle1"/>
    <dgm:cxn modelId="{D67EA1A1-E889-4009-9320-B6CA44E94224}" srcId="{D4BF429C-C604-467A-B5D3-9D42E489AA99}" destId="{96E2BE9A-C53E-49EA-9FE9-82C94825F340}" srcOrd="0" destOrd="0" parTransId="{E6FC0064-7FBC-4B82-B794-9FD89AC49C7A}" sibTransId="{4A24109B-6705-4B5D-BB2C-0C280D620C01}"/>
    <dgm:cxn modelId="{1D95E8A2-4421-41B4-84B7-A617B6B1FCA8}" type="presOf" srcId="{7CE02D97-8B90-4DE8-9EDF-E42B8F0244B2}" destId="{E8EE567F-1093-471B-AFB3-4E9EA0C77A46}" srcOrd="0" destOrd="0" presId="urn:microsoft.com/office/officeart/2005/8/layout/cycle1"/>
    <dgm:cxn modelId="{8BCE16AC-4FAD-4AC1-BD20-AAFEB097B937}" srcId="{D4BF429C-C604-467A-B5D3-9D42E489AA99}" destId="{DD3FFD14-905E-4FBC-A758-2A0DACFF753B}" srcOrd="2" destOrd="0" parTransId="{05E49FEE-B89A-45F5-8557-49113A2594AB}" sibTransId="{7CE02D97-8B90-4DE8-9EDF-E42B8F0244B2}"/>
    <dgm:cxn modelId="{E1A42CDB-E753-4BF8-A5D2-9BE6E7182334}" type="presOf" srcId="{7D4BD896-DF56-41D5-80E9-B9CFDF3012A8}" destId="{8DCC1283-0211-43ED-9213-0CA022109DBE}" srcOrd="0" destOrd="0" presId="urn:microsoft.com/office/officeart/2005/8/layout/cycle1"/>
    <dgm:cxn modelId="{6F4569DC-2A33-47B8-8477-C63A12D3B386}" type="presOf" srcId="{4A24109B-6705-4B5D-BB2C-0C280D620C01}" destId="{40FDB743-A634-48F3-8129-F24FEE23FBA9}" srcOrd="0" destOrd="0" presId="urn:microsoft.com/office/officeart/2005/8/layout/cycle1"/>
    <dgm:cxn modelId="{8A0BDCE5-DD6C-45B4-8556-2866E3203C95}" type="presOf" srcId="{D4BF429C-C604-467A-B5D3-9D42E489AA99}" destId="{C01E2F01-4B01-4963-94F6-BE1ACCDE615A}" srcOrd="0" destOrd="0" presId="urn:microsoft.com/office/officeart/2005/8/layout/cycle1"/>
    <dgm:cxn modelId="{5B3123FB-07E5-4C36-8716-711CF57652FC}" type="presOf" srcId="{01B85CAA-677F-4AF7-BDFD-86BC86D249DA}" destId="{E4B24C7B-573C-43C3-998B-2F755C8E5A70}" srcOrd="0" destOrd="0" presId="urn:microsoft.com/office/officeart/2005/8/layout/cycle1"/>
    <dgm:cxn modelId="{05B54341-7370-41CC-8674-D15D982D5F1D}" type="presParOf" srcId="{C01E2F01-4B01-4963-94F6-BE1ACCDE615A}" destId="{C157524B-6160-4861-8AD9-C63AA84CE838}" srcOrd="0" destOrd="0" presId="urn:microsoft.com/office/officeart/2005/8/layout/cycle1"/>
    <dgm:cxn modelId="{968F6B8E-A54B-4B88-8E83-8FF4272095B5}" type="presParOf" srcId="{C01E2F01-4B01-4963-94F6-BE1ACCDE615A}" destId="{0EC8AFCD-4220-47B4-9FA5-0042FE32B29B}" srcOrd="1" destOrd="0" presId="urn:microsoft.com/office/officeart/2005/8/layout/cycle1"/>
    <dgm:cxn modelId="{F38BA1D9-F34F-4F03-B1A5-1AD024E6BEA2}" type="presParOf" srcId="{C01E2F01-4B01-4963-94F6-BE1ACCDE615A}" destId="{40FDB743-A634-48F3-8129-F24FEE23FBA9}" srcOrd="2" destOrd="0" presId="urn:microsoft.com/office/officeart/2005/8/layout/cycle1"/>
    <dgm:cxn modelId="{6F52155D-E571-4740-A5D7-69BECD5A00C3}" type="presParOf" srcId="{C01E2F01-4B01-4963-94F6-BE1ACCDE615A}" destId="{85F48B40-3A71-4CDD-8007-358780FA24A7}" srcOrd="3" destOrd="0" presId="urn:microsoft.com/office/officeart/2005/8/layout/cycle1"/>
    <dgm:cxn modelId="{5D2B48C3-3611-4EB9-A439-983AADA86BF2}" type="presParOf" srcId="{C01E2F01-4B01-4963-94F6-BE1ACCDE615A}" destId="{693E01D7-23E1-4B45-A8AA-59437C7CFEB1}" srcOrd="4" destOrd="0" presId="urn:microsoft.com/office/officeart/2005/8/layout/cycle1"/>
    <dgm:cxn modelId="{6FF891EF-C846-4963-9F2E-ADCA86AB2C84}" type="presParOf" srcId="{C01E2F01-4B01-4963-94F6-BE1ACCDE615A}" destId="{C5F438BD-A642-422D-9309-E96B240121CD}" srcOrd="5" destOrd="0" presId="urn:microsoft.com/office/officeart/2005/8/layout/cycle1"/>
    <dgm:cxn modelId="{8FACEC41-ABBF-4449-8471-8B2585009D1E}" type="presParOf" srcId="{C01E2F01-4B01-4963-94F6-BE1ACCDE615A}" destId="{D886836A-0527-48E7-B5E1-86A01368D759}" srcOrd="6" destOrd="0" presId="urn:microsoft.com/office/officeart/2005/8/layout/cycle1"/>
    <dgm:cxn modelId="{80A618EF-5107-48C1-AB01-20C960E0473C}" type="presParOf" srcId="{C01E2F01-4B01-4963-94F6-BE1ACCDE615A}" destId="{120DAFBA-AC05-423D-AB05-4F796260FA98}" srcOrd="7" destOrd="0" presId="urn:microsoft.com/office/officeart/2005/8/layout/cycle1"/>
    <dgm:cxn modelId="{04CD993D-E413-4DB5-ACED-F2B62458588E}" type="presParOf" srcId="{C01E2F01-4B01-4963-94F6-BE1ACCDE615A}" destId="{E8EE567F-1093-471B-AFB3-4E9EA0C77A46}" srcOrd="8" destOrd="0" presId="urn:microsoft.com/office/officeart/2005/8/layout/cycle1"/>
    <dgm:cxn modelId="{F0B145D7-7E5F-4076-9AFA-8F4DA14C35F0}" type="presParOf" srcId="{C01E2F01-4B01-4963-94F6-BE1ACCDE615A}" destId="{8BF79BC6-F278-4C35-9868-7DE342389852}" srcOrd="9" destOrd="0" presId="urn:microsoft.com/office/officeart/2005/8/layout/cycle1"/>
    <dgm:cxn modelId="{FB824F5B-8CB9-43D3-8661-872071FD37E5}" type="presParOf" srcId="{C01E2F01-4B01-4963-94F6-BE1ACCDE615A}" destId="{E4B24C7B-573C-43C3-998B-2F755C8E5A70}" srcOrd="10" destOrd="0" presId="urn:microsoft.com/office/officeart/2005/8/layout/cycle1"/>
    <dgm:cxn modelId="{EF2E6457-716F-483E-A8D4-EFDB868DB104}" type="presParOf" srcId="{C01E2F01-4B01-4963-94F6-BE1ACCDE615A}" destId="{8DCC1283-0211-43ED-9213-0CA022109DBE}" srcOrd="11" destOrd="0" presId="urn:microsoft.com/office/officeart/2005/8/layout/cycle1"/>
    <dgm:cxn modelId="{3AD58916-C15C-4C0F-993B-8A61FB184483}" type="presParOf" srcId="{C01E2F01-4B01-4963-94F6-BE1ACCDE615A}" destId="{B42E94B9-74F6-416E-A954-00C0708AD062}" srcOrd="12" destOrd="0" presId="urn:microsoft.com/office/officeart/2005/8/layout/cycle1"/>
    <dgm:cxn modelId="{627A1F57-1B43-4C03-B11E-45CE5AEDA27E}" type="presParOf" srcId="{C01E2F01-4B01-4963-94F6-BE1ACCDE615A}" destId="{19B04A03-0AAE-4670-B895-624CB739FB37}" srcOrd="13" destOrd="0" presId="urn:microsoft.com/office/officeart/2005/8/layout/cycle1"/>
    <dgm:cxn modelId="{AE759ABA-045D-4DA2-9383-2DFFEC70B1E7}" type="presParOf" srcId="{C01E2F01-4B01-4963-94F6-BE1ACCDE615A}" destId="{B615FEDF-4F3E-4312-8ABD-A4CE3FAFF680}" srcOrd="14" destOrd="0" presId="urn:microsoft.com/office/officeart/2005/8/layout/cycle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B2B03C-5171-4B65-A53C-626122FA61CB}">
      <dsp:nvSpPr>
        <dsp:cNvPr id="0" name=""/>
        <dsp:cNvSpPr/>
      </dsp:nvSpPr>
      <dsp:spPr>
        <a:xfrm rot="10800000">
          <a:off x="937741" y="910"/>
          <a:ext cx="3343779" cy="382046"/>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472" tIns="45720" rIns="85344" bIns="45720" numCol="1" spcCol="1270" anchor="ctr" anchorCtr="0">
          <a:noAutofit/>
        </a:bodyPr>
        <a:lstStyle/>
        <a:p>
          <a:pPr marL="0" lvl="0" indent="0" algn="ctr" defTabSz="533400">
            <a:lnSpc>
              <a:spcPct val="90000"/>
            </a:lnSpc>
            <a:spcBef>
              <a:spcPct val="0"/>
            </a:spcBef>
            <a:spcAft>
              <a:spcPct val="35000"/>
            </a:spcAft>
            <a:buClr>
              <a:srgbClr val="000000"/>
            </a:buClr>
            <a:buSzPts val="1200"/>
            <a:buFont typeface="Wingdings" panose="05000000000000000000" pitchFamily="2" charset="2"/>
            <a:buNone/>
          </a:pPr>
          <a:r>
            <a:rPr lang="fr-FR" sz="1200" b="1" u="none" strike="noStrike" kern="1200" dirty="0">
              <a:solidFill>
                <a:schemeClr val="accent1"/>
              </a:solidFill>
              <a:effectLst/>
              <a:uFill>
                <a:solidFill>
                  <a:srgbClr val="000000"/>
                </a:solidFill>
              </a:uFill>
              <a:ea typeface="Segoe UI Symbol" panose="020B0502040204020203" pitchFamily="34" charset="0"/>
              <a:cs typeface="Segoe UI Symbol" panose="020B0502040204020203" pitchFamily="34" charset="0"/>
            </a:rPr>
            <a:t>Conseil en management et Organisation </a:t>
          </a:r>
          <a:endParaRPr lang="fr-FR" sz="1200" b="1" kern="1200" dirty="0">
            <a:solidFill>
              <a:schemeClr val="accent1"/>
            </a:solidFill>
          </a:endParaRPr>
        </a:p>
      </dsp:txBody>
      <dsp:txXfrm rot="10800000">
        <a:off x="1033252" y="910"/>
        <a:ext cx="3248268" cy="382046"/>
      </dsp:txXfrm>
    </dsp:sp>
    <dsp:sp modelId="{EDAACF7E-D486-425A-827A-D83F34E04C4F}">
      <dsp:nvSpPr>
        <dsp:cNvPr id="0" name=""/>
        <dsp:cNvSpPr/>
      </dsp:nvSpPr>
      <dsp:spPr>
        <a:xfrm>
          <a:off x="746718" y="910"/>
          <a:ext cx="382046" cy="38204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C7DECC-1074-45BE-9939-7A41314C257F}">
      <dsp:nvSpPr>
        <dsp:cNvPr id="0" name=""/>
        <dsp:cNvSpPr/>
      </dsp:nvSpPr>
      <dsp:spPr>
        <a:xfrm rot="10800000">
          <a:off x="937741" y="497000"/>
          <a:ext cx="3343779" cy="382046"/>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472" tIns="45720" rIns="85344" bIns="45720" numCol="1" spcCol="1270" anchor="ctr" anchorCtr="0">
          <a:noAutofit/>
        </a:bodyPr>
        <a:lstStyle/>
        <a:p>
          <a:pPr marL="0" lvl="0" indent="0" algn="ctr" defTabSz="533400">
            <a:lnSpc>
              <a:spcPct val="90000"/>
            </a:lnSpc>
            <a:spcBef>
              <a:spcPct val="0"/>
            </a:spcBef>
            <a:spcAft>
              <a:spcPct val="35000"/>
            </a:spcAft>
            <a:buClr>
              <a:srgbClr val="000000"/>
            </a:buClr>
            <a:buSzPts val="1200"/>
            <a:buFont typeface="Wingdings" panose="05000000000000000000" pitchFamily="2" charset="2"/>
            <a:buNone/>
          </a:pPr>
          <a:r>
            <a:rPr lang="fr-FR" sz="1200" b="1" u="none" strike="noStrike" kern="1200" dirty="0">
              <a:solidFill>
                <a:srgbClr val="FFFFFF"/>
              </a:solidFill>
              <a:effectLst/>
              <a:uFill>
                <a:solidFill>
                  <a:srgbClr val="000000"/>
                </a:solidFill>
              </a:uFill>
              <a:latin typeface="Arial"/>
              <a:ea typeface="Segoe UI Symbol" panose="020B0502040204020203" pitchFamily="34" charset="0"/>
              <a:cs typeface="Segoe UI Symbol" panose="020B0502040204020203" pitchFamily="34" charset="0"/>
            </a:rPr>
            <a:t>Conseil et Implémentation des ERP </a:t>
          </a:r>
        </a:p>
      </dsp:txBody>
      <dsp:txXfrm rot="10800000">
        <a:off x="1033252" y="497000"/>
        <a:ext cx="3248268" cy="382046"/>
      </dsp:txXfrm>
    </dsp:sp>
    <dsp:sp modelId="{75391744-EA63-44CD-859C-76E07D2705C2}">
      <dsp:nvSpPr>
        <dsp:cNvPr id="0" name=""/>
        <dsp:cNvSpPr/>
      </dsp:nvSpPr>
      <dsp:spPr>
        <a:xfrm>
          <a:off x="746718" y="497000"/>
          <a:ext cx="382046" cy="38204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655B5B-51E2-4DC4-99D1-1D22DB959342}">
      <dsp:nvSpPr>
        <dsp:cNvPr id="0" name=""/>
        <dsp:cNvSpPr/>
      </dsp:nvSpPr>
      <dsp:spPr>
        <a:xfrm rot="10800000">
          <a:off x="937741" y="993091"/>
          <a:ext cx="3343779" cy="382046"/>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472" tIns="45720" rIns="85344" bIns="45720" numCol="1" spcCol="1270" anchor="ctr" anchorCtr="0">
          <a:noAutofit/>
        </a:bodyPr>
        <a:lstStyle/>
        <a:p>
          <a:pPr marL="0" lvl="0" indent="0" algn="ctr" defTabSz="488950">
            <a:lnSpc>
              <a:spcPct val="90000"/>
            </a:lnSpc>
            <a:spcBef>
              <a:spcPct val="0"/>
            </a:spcBef>
            <a:spcAft>
              <a:spcPct val="35000"/>
            </a:spcAft>
            <a:buClr>
              <a:srgbClr val="000000"/>
            </a:buClr>
            <a:buSzPts val="1200"/>
            <a:buFont typeface="Wingdings" panose="05000000000000000000" pitchFamily="2" charset="2"/>
            <a:buNone/>
          </a:pPr>
          <a:r>
            <a:rPr lang="fr-FR" sz="1200" b="1" u="none" strike="noStrike" kern="1200" dirty="0">
              <a:solidFill>
                <a:srgbClr val="FFFFFF"/>
              </a:solidFill>
              <a:effectLst/>
              <a:uFill>
                <a:solidFill>
                  <a:srgbClr val="000000"/>
                </a:solidFill>
              </a:uFill>
              <a:latin typeface="Arial"/>
              <a:ea typeface="Segoe UI Symbol" panose="020B0502040204020203" pitchFamily="34" charset="0"/>
              <a:cs typeface="Segoe UI Symbol" panose="020B0502040204020203" pitchFamily="34" charset="0"/>
            </a:rPr>
            <a:t>Formation aux ERP </a:t>
          </a:r>
        </a:p>
      </dsp:txBody>
      <dsp:txXfrm rot="10800000">
        <a:off x="1033252" y="993091"/>
        <a:ext cx="3248268" cy="382046"/>
      </dsp:txXfrm>
    </dsp:sp>
    <dsp:sp modelId="{0D031B9B-E039-4D89-B78A-8EFBFBD64C09}">
      <dsp:nvSpPr>
        <dsp:cNvPr id="0" name=""/>
        <dsp:cNvSpPr/>
      </dsp:nvSpPr>
      <dsp:spPr>
        <a:xfrm>
          <a:off x="746718" y="993091"/>
          <a:ext cx="382046" cy="38204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A12AD2C-9D19-417B-A313-D2CA52503B56}">
      <dsp:nvSpPr>
        <dsp:cNvPr id="0" name=""/>
        <dsp:cNvSpPr/>
      </dsp:nvSpPr>
      <dsp:spPr>
        <a:xfrm rot="10800000">
          <a:off x="951399" y="1489182"/>
          <a:ext cx="3343779" cy="382046"/>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472" tIns="45720" rIns="85344" bIns="45720" numCol="1" spcCol="1270" anchor="ctr" anchorCtr="0">
          <a:noAutofit/>
        </a:bodyPr>
        <a:lstStyle/>
        <a:p>
          <a:pPr marL="0" lvl="0" indent="0" algn="ctr" defTabSz="488950">
            <a:lnSpc>
              <a:spcPct val="90000"/>
            </a:lnSpc>
            <a:spcBef>
              <a:spcPct val="0"/>
            </a:spcBef>
            <a:spcAft>
              <a:spcPct val="35000"/>
            </a:spcAft>
            <a:buClr>
              <a:srgbClr val="000000"/>
            </a:buClr>
            <a:buSzPts val="1200"/>
            <a:buFont typeface="Wingdings" panose="05000000000000000000" pitchFamily="2" charset="2"/>
            <a:buNone/>
          </a:pPr>
          <a:r>
            <a:rPr lang="fr-FR" sz="1200" b="1" u="none" strike="noStrike" kern="1200" dirty="0">
              <a:solidFill>
                <a:srgbClr val="FFFFFF"/>
              </a:solidFill>
              <a:effectLst/>
              <a:uFill>
                <a:solidFill>
                  <a:srgbClr val="000000"/>
                </a:solidFill>
              </a:uFill>
              <a:latin typeface="Arial"/>
              <a:ea typeface="Segoe UI Symbol" panose="020B0502040204020203" pitchFamily="34" charset="0"/>
              <a:cs typeface="Segoe UI Symbol" panose="020B0502040204020203" pitchFamily="34" charset="0"/>
            </a:rPr>
            <a:t>Développement Off-shore </a:t>
          </a:r>
        </a:p>
      </dsp:txBody>
      <dsp:txXfrm rot="10800000">
        <a:off x="1046910" y="1489182"/>
        <a:ext cx="3248268" cy="382046"/>
      </dsp:txXfrm>
    </dsp:sp>
    <dsp:sp modelId="{2146CFFB-9CAB-47EA-961D-F506630EA63E}">
      <dsp:nvSpPr>
        <dsp:cNvPr id="0" name=""/>
        <dsp:cNvSpPr/>
      </dsp:nvSpPr>
      <dsp:spPr>
        <a:xfrm>
          <a:off x="733061" y="1502601"/>
          <a:ext cx="436675" cy="355208"/>
        </a:xfrm>
        <a:prstGeom prst="ellipse">
          <a:avLst/>
        </a:prstGeom>
        <a:blipFill>
          <a:blip xmlns:r="http://schemas.openxmlformats.org/officeDocument/2006/relationships" r:embed="rId4"/>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26D835-DBCE-4563-9A5A-A500AB5A0242}">
      <dsp:nvSpPr>
        <dsp:cNvPr id="0" name=""/>
        <dsp:cNvSpPr/>
      </dsp:nvSpPr>
      <dsp:spPr>
        <a:xfrm rot="10800000">
          <a:off x="932607" y="1985272"/>
          <a:ext cx="3343779" cy="382046"/>
        </a:xfrm>
        <a:prstGeom prst="homePlate">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472" tIns="45720" rIns="85344" bIns="45720" numCol="1" spcCol="1270" anchor="ctr" anchorCtr="0">
          <a:noAutofit/>
        </a:bodyPr>
        <a:lstStyle/>
        <a:p>
          <a:pPr marL="0" lvl="0" indent="0" algn="ctr" defTabSz="488950">
            <a:lnSpc>
              <a:spcPct val="90000"/>
            </a:lnSpc>
            <a:spcBef>
              <a:spcPct val="0"/>
            </a:spcBef>
            <a:spcAft>
              <a:spcPct val="35000"/>
            </a:spcAft>
            <a:buClr>
              <a:srgbClr val="000000"/>
            </a:buClr>
            <a:buSzPts val="1200"/>
            <a:buFont typeface="Wingdings" panose="05000000000000000000" pitchFamily="2" charset="2"/>
            <a:buNone/>
          </a:pPr>
          <a:r>
            <a:rPr lang="fr-FR" sz="1200" b="1" u="none" strike="noStrike" kern="1200" dirty="0">
              <a:solidFill>
                <a:srgbClr val="FFFFFF"/>
              </a:solidFill>
              <a:effectLst/>
              <a:uFill>
                <a:solidFill>
                  <a:srgbClr val="000000"/>
                </a:solidFill>
              </a:uFill>
              <a:latin typeface="Arial"/>
              <a:ea typeface="Segoe UI Symbol" panose="020B0502040204020203" pitchFamily="34" charset="0"/>
              <a:cs typeface="Segoe UI Symbol" panose="020B0502040204020203" pitchFamily="34" charset="0"/>
            </a:rPr>
            <a:t>Développement sur la technologie ABAP </a:t>
          </a:r>
        </a:p>
      </dsp:txBody>
      <dsp:txXfrm rot="10800000">
        <a:off x="1028118" y="1985272"/>
        <a:ext cx="3248268" cy="382046"/>
      </dsp:txXfrm>
    </dsp:sp>
    <dsp:sp modelId="{6A0D1F22-74A0-4956-8395-F3391DBA6FC9}">
      <dsp:nvSpPr>
        <dsp:cNvPr id="0" name=""/>
        <dsp:cNvSpPr/>
      </dsp:nvSpPr>
      <dsp:spPr>
        <a:xfrm>
          <a:off x="751853" y="1985272"/>
          <a:ext cx="361507" cy="382046"/>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39000" r="-39000"/>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58EB1-CF6F-46C5-9073-5EF5B6B851A7}">
      <dsp:nvSpPr>
        <dsp:cNvPr id="0" name=""/>
        <dsp:cNvSpPr/>
      </dsp:nvSpPr>
      <dsp:spPr>
        <a:xfrm>
          <a:off x="0" y="2662883"/>
          <a:ext cx="6736123" cy="0"/>
        </a:xfrm>
        <a:prstGeom prst="line">
          <a:avLst/>
        </a:prstGeom>
        <a:noFill/>
        <a:ln w="25400" cap="flat" cmpd="sng" algn="ctr">
          <a:solidFill>
            <a:schemeClr val="dk2">
              <a:shade val="6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DCF46BE-F940-4F72-A2BE-49C07057B8F1}">
      <dsp:nvSpPr>
        <dsp:cNvPr id="0" name=""/>
        <dsp:cNvSpPr/>
      </dsp:nvSpPr>
      <dsp:spPr>
        <a:xfrm>
          <a:off x="0" y="1519132"/>
          <a:ext cx="6736123" cy="0"/>
        </a:xfrm>
        <a:prstGeom prst="line">
          <a:avLst/>
        </a:prstGeom>
        <a:noFill/>
        <a:ln w="25400" cap="flat" cmpd="sng" algn="ctr">
          <a:solidFill>
            <a:schemeClr val="dk2">
              <a:shade val="6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69AF407-6681-4005-8539-13778F9EBCCC}">
      <dsp:nvSpPr>
        <dsp:cNvPr id="0" name=""/>
        <dsp:cNvSpPr/>
      </dsp:nvSpPr>
      <dsp:spPr>
        <a:xfrm>
          <a:off x="0" y="375381"/>
          <a:ext cx="6736123" cy="0"/>
        </a:xfrm>
        <a:prstGeom prst="line">
          <a:avLst/>
        </a:prstGeom>
        <a:noFill/>
        <a:ln w="25400" cap="flat" cmpd="sng" algn="ctr">
          <a:solidFill>
            <a:schemeClr val="dk2">
              <a:shade val="60000"/>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26AFD77-D834-4AB2-9D35-323D7C82E767}">
      <dsp:nvSpPr>
        <dsp:cNvPr id="0" name=""/>
        <dsp:cNvSpPr/>
      </dsp:nvSpPr>
      <dsp:spPr>
        <a:xfrm>
          <a:off x="1751391" y="418"/>
          <a:ext cx="4984731" cy="374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fr-FR" sz="1200" b="1" kern="1200" dirty="0">
              <a:solidFill>
                <a:srgbClr val="002060"/>
              </a:solidFill>
              <a:latin typeface="Arial"/>
              <a:ea typeface="+mn-ea"/>
              <a:cs typeface="+mn-cs"/>
            </a:rPr>
            <a:t>Créer un datawarehouse et charger des cubes </a:t>
          </a:r>
        </a:p>
      </dsp:txBody>
      <dsp:txXfrm>
        <a:off x="1751391" y="418"/>
        <a:ext cx="4984731" cy="374963"/>
      </dsp:txXfrm>
    </dsp:sp>
    <dsp:sp modelId="{E01544BA-6FF0-4D06-BB60-91C4E1EC6D5F}">
      <dsp:nvSpPr>
        <dsp:cNvPr id="0" name=""/>
        <dsp:cNvSpPr/>
      </dsp:nvSpPr>
      <dsp:spPr>
        <a:xfrm>
          <a:off x="0" y="418"/>
          <a:ext cx="1751391" cy="374963"/>
        </a:xfrm>
        <a:prstGeom prst="round2SameRect">
          <a:avLst>
            <a:gd name="adj1" fmla="val 16670"/>
            <a:gd name="adj2" fmla="val 0"/>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fr-FR" sz="2100" kern="1200" dirty="0">
              <a:solidFill>
                <a:schemeClr val="accent2"/>
              </a:solidFill>
            </a:rPr>
            <a:t>Phase 1</a:t>
          </a:r>
        </a:p>
      </dsp:txBody>
      <dsp:txXfrm>
        <a:off x="18307" y="18725"/>
        <a:ext cx="1714777" cy="356656"/>
      </dsp:txXfrm>
    </dsp:sp>
    <dsp:sp modelId="{9134F27D-B183-4B9B-8E2D-0E568BE4F39A}">
      <dsp:nvSpPr>
        <dsp:cNvPr id="0" name=""/>
        <dsp:cNvSpPr/>
      </dsp:nvSpPr>
      <dsp:spPr>
        <a:xfrm>
          <a:off x="0" y="375381"/>
          <a:ext cx="6736123" cy="750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endParaRPr lang="fr-FR" sz="1200" kern="1200" dirty="0">
            <a:solidFill>
              <a:srgbClr val="111111">
                <a:hueOff val="0"/>
                <a:satOff val="0"/>
                <a:lumOff val="0"/>
                <a:alphaOff val="0"/>
              </a:srgbClr>
            </a:solidFill>
            <a:latin typeface="Arial"/>
            <a:ea typeface="+mn-ea"/>
            <a:cs typeface="+mn-cs"/>
          </a:endParaRPr>
        </a:p>
      </dsp:txBody>
      <dsp:txXfrm>
        <a:off x="0" y="375381"/>
        <a:ext cx="6736123" cy="750039"/>
      </dsp:txXfrm>
    </dsp:sp>
    <dsp:sp modelId="{F4711A56-CCF4-4075-A82F-1C274321537A}">
      <dsp:nvSpPr>
        <dsp:cNvPr id="0" name=""/>
        <dsp:cNvSpPr/>
      </dsp:nvSpPr>
      <dsp:spPr>
        <a:xfrm>
          <a:off x="1751391" y="1144169"/>
          <a:ext cx="4984731" cy="374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fr-FR" sz="1200" b="1" kern="1200" dirty="0">
              <a:solidFill>
                <a:srgbClr val="002060"/>
              </a:solidFill>
              <a:latin typeface="Arial"/>
              <a:ea typeface="+mn-ea"/>
              <a:cs typeface="+mn-cs"/>
            </a:rPr>
            <a:t>Créer des rapports et des tableaux de bords pour visualiser les données</a:t>
          </a:r>
        </a:p>
      </dsp:txBody>
      <dsp:txXfrm>
        <a:off x="1751391" y="1144169"/>
        <a:ext cx="4984731" cy="374963"/>
      </dsp:txXfrm>
    </dsp:sp>
    <dsp:sp modelId="{8F6DD11F-53DA-4833-9D31-7DB4AB1B0212}">
      <dsp:nvSpPr>
        <dsp:cNvPr id="0" name=""/>
        <dsp:cNvSpPr/>
      </dsp:nvSpPr>
      <dsp:spPr>
        <a:xfrm>
          <a:off x="0" y="1144169"/>
          <a:ext cx="1751391" cy="374963"/>
        </a:xfrm>
        <a:prstGeom prst="round2SameRect">
          <a:avLst>
            <a:gd name="adj1" fmla="val 16670"/>
            <a:gd name="adj2" fmla="val 0"/>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fr-FR" sz="2500" kern="1200" dirty="0">
              <a:solidFill>
                <a:srgbClr val="FFFFFF"/>
              </a:solidFill>
              <a:latin typeface="Arial"/>
              <a:ea typeface="+mn-ea"/>
              <a:cs typeface="+mn-cs"/>
            </a:rPr>
            <a:t>Phase 2  </a:t>
          </a:r>
        </a:p>
      </dsp:txBody>
      <dsp:txXfrm>
        <a:off x="18307" y="1162476"/>
        <a:ext cx="1714777" cy="356656"/>
      </dsp:txXfrm>
    </dsp:sp>
    <dsp:sp modelId="{835912D6-4F76-4CF3-8017-DA164A9507AF}">
      <dsp:nvSpPr>
        <dsp:cNvPr id="0" name=""/>
        <dsp:cNvSpPr/>
      </dsp:nvSpPr>
      <dsp:spPr>
        <a:xfrm>
          <a:off x="0" y="1519132"/>
          <a:ext cx="6736123" cy="750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endParaRPr lang="fr-FR" sz="1200" kern="1200" dirty="0"/>
        </a:p>
      </dsp:txBody>
      <dsp:txXfrm>
        <a:off x="0" y="1519132"/>
        <a:ext cx="6736123" cy="750039"/>
      </dsp:txXfrm>
    </dsp:sp>
    <dsp:sp modelId="{85DF0361-3F41-42FD-980F-9354E6F10822}">
      <dsp:nvSpPr>
        <dsp:cNvPr id="0" name=""/>
        <dsp:cNvSpPr/>
      </dsp:nvSpPr>
      <dsp:spPr>
        <a:xfrm>
          <a:off x="1751391" y="2287919"/>
          <a:ext cx="4984731" cy="3749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marL="0" lvl="0" indent="0" algn="l" defTabSz="533400">
            <a:lnSpc>
              <a:spcPct val="90000"/>
            </a:lnSpc>
            <a:spcBef>
              <a:spcPct val="0"/>
            </a:spcBef>
            <a:spcAft>
              <a:spcPct val="35000"/>
            </a:spcAft>
            <a:buNone/>
          </a:pPr>
          <a:r>
            <a:rPr lang="fr-FR" sz="1200" b="1" kern="1200" dirty="0">
              <a:solidFill>
                <a:srgbClr val="002060"/>
              </a:solidFill>
              <a:latin typeface="Arial"/>
              <a:ea typeface="+mn-ea"/>
              <a:cs typeface="+mn-cs"/>
            </a:rPr>
            <a:t>Créer des modèles de planification pour prévoir et simuler les ventes de l’année N+1</a:t>
          </a:r>
        </a:p>
      </dsp:txBody>
      <dsp:txXfrm>
        <a:off x="1751391" y="2287919"/>
        <a:ext cx="4984731" cy="374963"/>
      </dsp:txXfrm>
    </dsp:sp>
    <dsp:sp modelId="{43178BF0-3846-40AB-8944-A4E590150E13}">
      <dsp:nvSpPr>
        <dsp:cNvPr id="0" name=""/>
        <dsp:cNvSpPr/>
      </dsp:nvSpPr>
      <dsp:spPr>
        <a:xfrm>
          <a:off x="0" y="2287919"/>
          <a:ext cx="1751391" cy="374963"/>
        </a:xfrm>
        <a:prstGeom prst="round2SameRect">
          <a:avLst>
            <a:gd name="adj1" fmla="val 16670"/>
            <a:gd name="adj2" fmla="val 0"/>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47625" tIns="47625" rIns="47625" bIns="47625" numCol="1" spcCol="1270" anchor="ctr" anchorCtr="0">
          <a:noAutofit/>
        </a:bodyPr>
        <a:lstStyle/>
        <a:p>
          <a:pPr marL="0" lvl="0" indent="0" algn="ctr" defTabSz="1111250">
            <a:lnSpc>
              <a:spcPct val="90000"/>
            </a:lnSpc>
            <a:spcBef>
              <a:spcPct val="0"/>
            </a:spcBef>
            <a:spcAft>
              <a:spcPct val="35000"/>
            </a:spcAft>
            <a:buNone/>
          </a:pPr>
          <a:r>
            <a:rPr lang="fr-FR" sz="2500" kern="1200" dirty="0">
              <a:solidFill>
                <a:srgbClr val="FFFFFF"/>
              </a:solidFill>
              <a:latin typeface="Arial"/>
              <a:ea typeface="+mn-ea"/>
              <a:cs typeface="+mn-cs"/>
            </a:rPr>
            <a:t>Phase 3</a:t>
          </a:r>
        </a:p>
      </dsp:txBody>
      <dsp:txXfrm>
        <a:off x="18307" y="2306226"/>
        <a:ext cx="1714777" cy="356656"/>
      </dsp:txXfrm>
    </dsp:sp>
    <dsp:sp modelId="{D6446F2A-FD88-4805-8755-318DD7CB7CB0}">
      <dsp:nvSpPr>
        <dsp:cNvPr id="0" name=""/>
        <dsp:cNvSpPr/>
      </dsp:nvSpPr>
      <dsp:spPr>
        <a:xfrm>
          <a:off x="0" y="2662883"/>
          <a:ext cx="6736123" cy="750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endParaRPr lang="fr-FR" sz="1200" kern="1200" dirty="0">
            <a:solidFill>
              <a:srgbClr val="111111">
                <a:hueOff val="0"/>
                <a:satOff val="0"/>
                <a:lumOff val="0"/>
                <a:alphaOff val="0"/>
              </a:srgbClr>
            </a:solidFill>
            <a:latin typeface="Arial"/>
            <a:ea typeface="+mn-ea"/>
            <a:cs typeface="+mn-cs"/>
          </a:endParaRPr>
        </a:p>
      </dsp:txBody>
      <dsp:txXfrm>
        <a:off x="0" y="2662883"/>
        <a:ext cx="6736123" cy="7500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C8AFCD-4220-47B4-9FA5-0042FE32B29B}">
      <dsp:nvSpPr>
        <dsp:cNvPr id="0" name=""/>
        <dsp:cNvSpPr/>
      </dsp:nvSpPr>
      <dsp:spPr>
        <a:xfrm>
          <a:off x="1840884" y="19172"/>
          <a:ext cx="650174" cy="650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kern="1200" dirty="0">
              <a:solidFill>
                <a:srgbClr val="000000"/>
              </a:solidFill>
              <a:effectLst/>
              <a:latin typeface="Calibri" panose="020F0502020204030204" pitchFamily="34" charset="0"/>
              <a:ea typeface="Calibri" panose="020F0502020204030204" pitchFamily="34" charset="0"/>
            </a:rPr>
            <a:t>Nettoyage des données</a:t>
          </a:r>
          <a:endParaRPr lang="fr-FR" sz="900" kern="1200" dirty="0"/>
        </a:p>
      </dsp:txBody>
      <dsp:txXfrm>
        <a:off x="1840884" y="19172"/>
        <a:ext cx="650174" cy="650174"/>
      </dsp:txXfrm>
    </dsp:sp>
    <dsp:sp modelId="{40FDB743-A634-48F3-8129-F24FEE23FBA9}">
      <dsp:nvSpPr>
        <dsp:cNvPr id="0" name=""/>
        <dsp:cNvSpPr/>
      </dsp:nvSpPr>
      <dsp:spPr>
        <a:xfrm>
          <a:off x="309695" y="153"/>
          <a:ext cx="2439886" cy="2439886"/>
        </a:xfrm>
        <a:prstGeom prst="circularArrow">
          <a:avLst>
            <a:gd name="adj1" fmla="val 5196"/>
            <a:gd name="adj2" fmla="val 335633"/>
            <a:gd name="adj3" fmla="val 21294383"/>
            <a:gd name="adj4" fmla="val 19765239"/>
            <a:gd name="adj5" fmla="val 6062"/>
          </a:avLst>
        </a:prstGeom>
        <a:solidFill>
          <a:schemeClr val="accent1">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sp>
    <dsp:sp modelId="{693E01D7-23E1-4B45-A8AA-59437C7CFEB1}">
      <dsp:nvSpPr>
        <dsp:cNvPr id="0" name=""/>
        <dsp:cNvSpPr/>
      </dsp:nvSpPr>
      <dsp:spPr>
        <a:xfrm>
          <a:off x="2201390" y="1229549"/>
          <a:ext cx="715712" cy="650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kern="1200" dirty="0"/>
            <a:t>Consolidation des données </a:t>
          </a:r>
        </a:p>
      </dsp:txBody>
      <dsp:txXfrm>
        <a:off x="2201390" y="1229549"/>
        <a:ext cx="715712" cy="650174"/>
      </dsp:txXfrm>
    </dsp:sp>
    <dsp:sp modelId="{C5F438BD-A642-422D-9309-E96B240121CD}">
      <dsp:nvSpPr>
        <dsp:cNvPr id="0" name=""/>
        <dsp:cNvSpPr/>
      </dsp:nvSpPr>
      <dsp:spPr>
        <a:xfrm>
          <a:off x="309695" y="153"/>
          <a:ext cx="2439886" cy="2439886"/>
        </a:xfrm>
        <a:prstGeom prst="circularArrow">
          <a:avLst>
            <a:gd name="adj1" fmla="val 5196"/>
            <a:gd name="adj2" fmla="val 335633"/>
            <a:gd name="adj3" fmla="val 3624976"/>
            <a:gd name="adj4" fmla="val 2252346"/>
            <a:gd name="adj5" fmla="val 6062"/>
          </a:avLst>
        </a:prstGeom>
        <a:solidFill>
          <a:schemeClr val="accent1">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sp>
    <dsp:sp modelId="{120DAFBA-AC05-423D-AB05-4F796260FA98}">
      <dsp:nvSpPr>
        <dsp:cNvPr id="0" name=""/>
        <dsp:cNvSpPr/>
      </dsp:nvSpPr>
      <dsp:spPr>
        <a:xfrm>
          <a:off x="1089483" y="1977603"/>
          <a:ext cx="880310" cy="650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kern="1200" dirty="0"/>
            <a:t>Importation des données en Excel </a:t>
          </a:r>
        </a:p>
      </dsp:txBody>
      <dsp:txXfrm>
        <a:off x="1089483" y="1977603"/>
        <a:ext cx="880310" cy="650174"/>
      </dsp:txXfrm>
    </dsp:sp>
    <dsp:sp modelId="{E8EE567F-1093-471B-AFB3-4E9EA0C77A46}">
      <dsp:nvSpPr>
        <dsp:cNvPr id="0" name=""/>
        <dsp:cNvSpPr/>
      </dsp:nvSpPr>
      <dsp:spPr>
        <a:xfrm>
          <a:off x="309695" y="153"/>
          <a:ext cx="2439886" cy="2439886"/>
        </a:xfrm>
        <a:prstGeom prst="circularArrow">
          <a:avLst>
            <a:gd name="adj1" fmla="val 5196"/>
            <a:gd name="adj2" fmla="val 335633"/>
            <a:gd name="adj3" fmla="val 8212021"/>
            <a:gd name="adj4" fmla="val 6839391"/>
            <a:gd name="adj5" fmla="val 6062"/>
          </a:avLst>
        </a:prstGeom>
        <a:solidFill>
          <a:schemeClr val="accent1">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sp>
    <dsp:sp modelId="{E4B24C7B-573C-43C3-998B-2F755C8E5A70}">
      <dsp:nvSpPr>
        <dsp:cNvPr id="0" name=""/>
        <dsp:cNvSpPr/>
      </dsp:nvSpPr>
      <dsp:spPr>
        <a:xfrm>
          <a:off x="109165" y="1229549"/>
          <a:ext cx="781731" cy="650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kern="1200" dirty="0"/>
            <a:t>Réalisation des rapports</a:t>
          </a:r>
        </a:p>
      </dsp:txBody>
      <dsp:txXfrm>
        <a:off x="109165" y="1229549"/>
        <a:ext cx="781731" cy="650174"/>
      </dsp:txXfrm>
    </dsp:sp>
    <dsp:sp modelId="{8DCC1283-0211-43ED-9213-0CA022109DBE}">
      <dsp:nvSpPr>
        <dsp:cNvPr id="0" name=""/>
        <dsp:cNvSpPr/>
      </dsp:nvSpPr>
      <dsp:spPr>
        <a:xfrm>
          <a:off x="309695" y="153"/>
          <a:ext cx="2439886" cy="2439886"/>
        </a:xfrm>
        <a:prstGeom prst="circularArrow">
          <a:avLst>
            <a:gd name="adj1" fmla="val 5196"/>
            <a:gd name="adj2" fmla="val 335633"/>
            <a:gd name="adj3" fmla="val 12299129"/>
            <a:gd name="adj4" fmla="val 10769984"/>
            <a:gd name="adj5" fmla="val 6062"/>
          </a:avLst>
        </a:prstGeom>
        <a:solidFill>
          <a:schemeClr val="accent1">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sp>
    <dsp:sp modelId="{19B04A03-0AAE-4670-B895-624CB739FB37}">
      <dsp:nvSpPr>
        <dsp:cNvPr id="0" name=""/>
        <dsp:cNvSpPr/>
      </dsp:nvSpPr>
      <dsp:spPr>
        <a:xfrm>
          <a:off x="418639" y="19172"/>
          <a:ext cx="949333" cy="650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fr-FR" sz="900" kern="1200" dirty="0">
              <a:solidFill>
                <a:srgbClr val="000000"/>
              </a:solidFill>
              <a:effectLst/>
              <a:latin typeface="Calibri" panose="020F0502020204030204" pitchFamily="34" charset="0"/>
              <a:ea typeface="Calibri" panose="020F0502020204030204" pitchFamily="34" charset="0"/>
            </a:rPr>
            <a:t>Extraire les données manuellement sous format Excel </a:t>
          </a:r>
          <a:endParaRPr lang="fr-FR" sz="900" kern="1200" dirty="0"/>
        </a:p>
      </dsp:txBody>
      <dsp:txXfrm>
        <a:off x="418639" y="19172"/>
        <a:ext cx="949333" cy="650174"/>
      </dsp:txXfrm>
    </dsp:sp>
    <dsp:sp modelId="{B615FEDF-4F3E-4312-8ABD-A4CE3FAFF680}">
      <dsp:nvSpPr>
        <dsp:cNvPr id="0" name=""/>
        <dsp:cNvSpPr/>
      </dsp:nvSpPr>
      <dsp:spPr>
        <a:xfrm>
          <a:off x="309695" y="153"/>
          <a:ext cx="2439886" cy="2439886"/>
        </a:xfrm>
        <a:prstGeom prst="circularArrow">
          <a:avLst>
            <a:gd name="adj1" fmla="val 5196"/>
            <a:gd name="adj2" fmla="val 335633"/>
            <a:gd name="adj3" fmla="val 16866866"/>
            <a:gd name="adj4" fmla="val 15684707"/>
            <a:gd name="adj5" fmla="val 6062"/>
          </a:avLst>
        </a:prstGeom>
        <a:solidFill>
          <a:schemeClr val="accent1">
            <a:hueOff val="0"/>
            <a:satOff val="0"/>
            <a:lumOff val="0"/>
            <a:alphaOff val="0"/>
          </a:schemeClr>
        </a:solidFill>
        <a:ln w="25400"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f89bbd41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f89bbd41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fr-FR" b="0" i="0" dirty="0">
                <a:solidFill>
                  <a:srgbClr val="374151"/>
                </a:solidFill>
                <a:effectLst/>
                <a:latin typeface="Söhne"/>
              </a:rPr>
              <a:t>33s</a:t>
            </a:r>
          </a:p>
          <a:p>
            <a:pPr algn="l"/>
            <a:r>
              <a:rPr lang="fr-FR" b="0" i="0" dirty="0">
                <a:solidFill>
                  <a:srgbClr val="374151"/>
                </a:solidFill>
                <a:effectLst/>
                <a:latin typeface="Söhne"/>
              </a:rPr>
              <a:t>Bonjour à tous,</a:t>
            </a:r>
          </a:p>
          <a:p>
            <a:pPr algn="l"/>
            <a:r>
              <a:rPr lang="fr-FR" b="0" i="0" dirty="0">
                <a:solidFill>
                  <a:srgbClr val="374151"/>
                </a:solidFill>
                <a:effectLst/>
                <a:latin typeface="Söhne"/>
              </a:rPr>
              <a:t>Je suis heureux de vous présenter aujourd'hui mon  projet de fin d'études, qui consiste à mettre en œuvre une solution décisionnelle exploitant les données de l'ERP SAP avec l'outil SAP Analytics Cloud.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0" i="0" dirty="0">
              <a:solidFill>
                <a:srgbClr val="374151"/>
              </a:solidFill>
              <a:effectLst/>
              <a:latin typeface="Söhne"/>
            </a:endParaRPr>
          </a:p>
          <a:p>
            <a:pPr marL="0" lvl="0" indent="0" algn="l" rtl="0">
              <a:spcBef>
                <a:spcPts val="0"/>
              </a:spcBef>
              <a:spcAft>
                <a:spcPts val="0"/>
              </a:spcAft>
              <a:buNone/>
            </a:pPr>
            <a:r>
              <a:rPr lang="fr-FR" b="0" i="0" dirty="0">
                <a:solidFill>
                  <a:srgbClr val="374151"/>
                </a:solidFill>
                <a:effectLst/>
                <a:latin typeface="Söhne"/>
              </a:rPr>
              <a:t>Merci de votre attention et bonne écoute.</a:t>
            </a:r>
          </a:p>
          <a:p>
            <a:pPr marL="0" lvl="0" indent="0" algn="l" rtl="0">
              <a:spcBef>
                <a:spcPts val="0"/>
              </a:spcBef>
              <a:spcAft>
                <a:spcPts val="0"/>
              </a:spcAft>
              <a:buNone/>
            </a:pPr>
            <a:r>
              <a:rPr lang="fr-FR" b="0" i="0" dirty="0">
                <a:solidFill>
                  <a:srgbClr val="374151"/>
                </a:solidFill>
                <a:effectLst/>
                <a:latin typeface="Söhne"/>
              </a:rPr>
              <a:t>21s</a:t>
            </a:r>
            <a:endParaRPr dirty="0"/>
          </a:p>
        </p:txBody>
      </p:sp>
    </p:spTree>
    <p:extLst>
      <p:ext uri="{BB962C8B-B14F-4D97-AF65-F5344CB8AC3E}">
        <p14:creationId xmlns:p14="http://schemas.microsoft.com/office/powerpoint/2010/main" val="379084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362d286f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d362d286f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13s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 les ressources humaines, l’équipe se compose d’un chef de projet et 4 consultants BI dont un stagiaire pour créer des chaines BI des domaines tels que la finance, la gestion opérationnelle et l’Administration des ventes.</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algn="l"/>
            <a:r>
              <a:rPr lang="fr-FR" b="0" i="0" dirty="0">
                <a:solidFill>
                  <a:srgbClr val="374151"/>
                </a:solidFill>
                <a:effectLst/>
                <a:latin typeface="Söhne"/>
              </a:rPr>
              <a:t>Le contrôle de gestion est une fonction de l'entreprise qui consiste à planifier, mesurer, analyser et ajuster les performances des activités opérationnelles. Il vise à améliorer l'efficacité et l'efficience des processus opérationnels en fournissant des informations utiles pour la prise de décisions stratégiques et tactiques.</a:t>
            </a:r>
          </a:p>
          <a:p>
            <a:pPr algn="l"/>
            <a:r>
              <a:rPr lang="fr-FR" b="0" i="0" dirty="0">
                <a:solidFill>
                  <a:srgbClr val="374151"/>
                </a:solidFill>
                <a:effectLst/>
                <a:latin typeface="Söhne"/>
              </a:rPr>
              <a:t>La gestion opérationnelle, quant à elle, se concentre sur la mise en œuvre des plans et des stratégies définis par le management. Elle consiste à gérer les activités quotidiennes de l'entreprise, à surveiller les opérations, à coordonner les différents départements et à veiller à ce que les objectifs opérationnels soient atteints. La gestion opérationnelle est donc axée sur la réalisation des tâches opérationnelles pour assurer la continuité des activités de l'entreprise.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2728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362d286f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d362d286f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E8E6E3"/>
                </a:solidFill>
                <a:effectLst/>
                <a:latin typeface="georgia" panose="02040502050405020303" pitchFamily="18" charset="0"/>
              </a:rPr>
              <a:t>45s</a:t>
            </a:r>
          </a:p>
          <a:p>
            <a:pPr marL="0" lvl="0" indent="0" algn="l" rtl="0">
              <a:spcBef>
                <a:spcPts val="0"/>
              </a:spcBef>
              <a:spcAft>
                <a:spcPts val="0"/>
              </a:spcAft>
              <a:buNone/>
            </a:pPr>
            <a:r>
              <a:rPr lang="fr-FR" b="0" i="0" dirty="0">
                <a:solidFill>
                  <a:srgbClr val="E8E6E3"/>
                </a:solidFill>
                <a:effectLst/>
                <a:latin typeface="georgia" panose="02040502050405020303" pitchFamily="18" charset="0"/>
              </a:rPr>
              <a:t>Comme la solution BI est réalisé par 5 personnes et pour garantir une agilité au travail on propose une démarche basée sur une méthode de développement GIMSI et une méthode de gestion Scrum  </a:t>
            </a:r>
          </a:p>
          <a:p>
            <a:pPr marL="0" lvl="0" indent="0" algn="l" rtl="0">
              <a:spcBef>
                <a:spcPts val="0"/>
              </a:spcBef>
              <a:spcAft>
                <a:spcPts val="0"/>
              </a:spcAft>
              <a:buNone/>
            </a:pPr>
            <a:r>
              <a:rPr lang="fr-FR" b="0" i="0" dirty="0">
                <a:solidFill>
                  <a:srgbClr val="E8E6E3"/>
                </a:solidFill>
                <a:effectLst/>
                <a:latin typeface="georgia" panose="02040502050405020303" pitchFamily="18" charset="0"/>
              </a:rPr>
              <a:t>La méthode  GIMSI est pour La conception du système décisionnel de l'entreprise à base de tableaux de bord</a:t>
            </a:r>
          </a:p>
          <a:p>
            <a:pPr marL="0" lvl="0" indent="0" algn="l" rtl="0">
              <a:spcBef>
                <a:spcPts val="0"/>
              </a:spcBef>
              <a:spcAft>
                <a:spcPts val="0"/>
              </a:spcAft>
              <a:buNone/>
            </a:pPr>
            <a:r>
              <a:rPr lang="fr-FR" b="0" i="0" dirty="0">
                <a:solidFill>
                  <a:srgbClr val="E8E6E3"/>
                </a:solidFill>
                <a:effectLst/>
                <a:latin typeface="georgia" panose="02040502050405020303" pitchFamily="18" charset="0"/>
              </a:rPr>
              <a:t>Il garantît une communication continue avec le client pour bien répondre à leur besoin</a:t>
            </a:r>
          </a:p>
          <a:p>
            <a:pPr marL="0" lvl="0" indent="0" algn="l" rtl="0">
              <a:spcBef>
                <a:spcPts val="0"/>
              </a:spcBef>
              <a:spcAft>
                <a:spcPts val="0"/>
              </a:spcAft>
              <a:buNone/>
            </a:pPr>
            <a:r>
              <a:rPr lang="fr-FR" b="0" i="0" dirty="0">
                <a:solidFill>
                  <a:srgbClr val="E8E6E3"/>
                </a:solidFill>
                <a:effectLst/>
                <a:latin typeface="georgia" panose="02040502050405020303" pitchFamily="18" charset="0"/>
              </a:rPr>
              <a:t>On commence par spécifier le besoin en recevant  un cahier de charge  et en livrant à la fin  de la chaine une solution BI</a:t>
            </a:r>
          </a:p>
          <a:p>
            <a:pPr marL="0" lvl="0" indent="0" algn="l" rtl="0">
              <a:spcBef>
                <a:spcPts val="0"/>
              </a:spcBef>
              <a:spcAft>
                <a:spcPts val="0"/>
              </a:spcAft>
              <a:buNone/>
            </a:pPr>
            <a:r>
              <a:rPr lang="fr-FR" b="0" i="0" dirty="0">
                <a:solidFill>
                  <a:srgbClr val="E8E6E3"/>
                </a:solidFill>
                <a:effectLst/>
                <a:latin typeface="georgia" panose="02040502050405020303" pitchFamily="18" charset="0"/>
              </a:rPr>
              <a:t>Chaque Sprint qui se déroule de 2 à 4 semaines, on </a:t>
            </a:r>
            <a:r>
              <a:rPr lang="fr-FR" b="0" i="0" dirty="0">
                <a:solidFill>
                  <a:srgbClr val="BDC1C6"/>
                </a:solidFill>
                <a:effectLst/>
                <a:latin typeface="arial" panose="020B0604020202020204" pitchFamily="34" charset="0"/>
              </a:rPr>
              <a:t>recueille</a:t>
            </a:r>
            <a:r>
              <a:rPr lang="fr-FR" b="0" i="0" dirty="0">
                <a:solidFill>
                  <a:srgbClr val="E8E6E3"/>
                </a:solidFill>
                <a:effectLst/>
                <a:latin typeface="georgia" panose="02040502050405020303" pitchFamily="18" charset="0"/>
              </a:rPr>
              <a:t>  des données de l’ERP , puis la conception de la chaine BI puis réaliser ,tester et évaluer une recette de  datawarehouse ou une recette des rapports et des tableaux de bord.</a:t>
            </a:r>
          </a:p>
          <a:p>
            <a:pPr marL="0" lvl="0" indent="0" algn="l" rtl="0">
              <a:spcBef>
                <a:spcPts val="0"/>
              </a:spcBef>
              <a:spcAft>
                <a:spcPts val="0"/>
              </a:spcAft>
              <a:buNone/>
            </a:pPr>
            <a:endParaRPr lang="fr-FR" b="0" i="0" dirty="0">
              <a:solidFill>
                <a:srgbClr val="E8E6E3"/>
              </a:solidFill>
              <a:effectLst/>
              <a:latin typeface="georgia" panose="02040502050405020303" pitchFamily="18" charset="0"/>
            </a:endParaRPr>
          </a:p>
          <a:p>
            <a:pPr marL="0" lvl="0" indent="0" algn="l" rtl="0">
              <a:spcBef>
                <a:spcPts val="0"/>
              </a:spcBef>
              <a:spcAft>
                <a:spcPts val="0"/>
              </a:spcAft>
              <a:buNone/>
            </a:pPr>
            <a:endParaRPr lang="fr-FR" b="0" i="0" dirty="0">
              <a:solidFill>
                <a:srgbClr val="E8E6E3"/>
              </a:solidFill>
              <a:effectLst/>
              <a:latin typeface="georgia" panose="02040502050405020303" pitchFamily="18" charset="0"/>
            </a:endParaRPr>
          </a:p>
          <a:p>
            <a:pPr marL="0" lvl="0" indent="0" algn="l" rtl="0">
              <a:spcBef>
                <a:spcPts val="0"/>
              </a:spcBef>
              <a:spcAft>
                <a:spcPts val="0"/>
              </a:spcAft>
              <a:buNone/>
            </a:pPr>
            <a:r>
              <a:rPr lang="fr-FR" b="0" i="0" dirty="0">
                <a:solidFill>
                  <a:srgbClr val="E8E6E3"/>
                </a:solidFill>
                <a:effectLst/>
                <a:latin typeface="georgia" panose="02040502050405020303" pitchFamily="18" charset="0"/>
              </a:rPr>
              <a:t> de bord ne doit rien laisser à l'arbitraire. Il ne s'agit pas de mettre en place une technologie spécifique mais bien de servir du mieux possible les besoins des décideurs, aussi nombreux soient-ils, afin qu'ils soient mieux armés pour affronter la complexité et l'incertitude. C'est là l'objet de la méthode </a:t>
            </a:r>
            <a:r>
              <a:rPr lang="fr-FR" b="0" i="0" dirty="0" err="1">
                <a:solidFill>
                  <a:srgbClr val="E8E6E3"/>
                </a:solidFill>
                <a:effectLst/>
                <a:latin typeface="georgia" panose="02040502050405020303" pitchFamily="18" charset="0"/>
              </a:rPr>
              <a:t>Gimsi</a:t>
            </a:r>
            <a:r>
              <a:rPr lang="fr-FR" b="0" i="0" dirty="0">
                <a:solidFill>
                  <a:srgbClr val="E8E6E3"/>
                </a:solidFill>
                <a:effectLst/>
                <a:latin typeface="georgia" panose="02040502050405020303" pitchFamily="18" charset="0"/>
              </a:rPr>
              <a:t>, une méthode largement validée et utilisée depuis bien des années.</a:t>
            </a:r>
          </a:p>
          <a:p>
            <a:pPr marL="0" lvl="0" indent="0" algn="l" rtl="0">
              <a:spcBef>
                <a:spcPts val="0"/>
              </a:spcBef>
              <a:spcAft>
                <a:spcPts val="0"/>
              </a:spcAft>
              <a:buNone/>
            </a:pPr>
            <a:r>
              <a:rPr lang="fr-FR" b="0" i="0" dirty="0">
                <a:solidFill>
                  <a:srgbClr val="C8C3BC"/>
                </a:solidFill>
                <a:effectLst/>
                <a:latin typeface="PT sans" panose="020B0503020203020204" pitchFamily="34" charset="0"/>
              </a:rPr>
              <a:t>La méthode ne se limite pas à la réalisation des tableaux de bord mais couvre la totalité de la conception du système décisionnel de l'entreprise.</a:t>
            </a:r>
            <a:endParaRPr lang="fr-FR" b="0" i="0" dirty="0">
              <a:solidFill>
                <a:srgbClr val="E8E6E3"/>
              </a:solidFill>
              <a:effectLst/>
              <a:latin typeface="georgia" panose="02040502050405020303" pitchFamily="18" charset="0"/>
            </a:endParaRPr>
          </a:p>
          <a:p>
            <a:pPr marL="0" lvl="0" indent="0" algn="l" rtl="0">
              <a:spcBef>
                <a:spcPts val="0"/>
              </a:spcBef>
              <a:spcAft>
                <a:spcPts val="0"/>
              </a:spcAft>
              <a:buNone/>
            </a:pPr>
            <a:endParaRPr lang="fr-FR" b="0" i="0" dirty="0">
              <a:solidFill>
                <a:srgbClr val="E8E6E3"/>
              </a:solidFill>
              <a:effectLst/>
              <a:latin typeface="georgia" panose="02040502050405020303"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31130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362d286f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d362d286f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52s</a:t>
            </a:r>
          </a:p>
          <a:p>
            <a:pPr marL="0" lvl="0" indent="0" algn="l" rtl="0">
              <a:spcBef>
                <a:spcPts val="0"/>
              </a:spcBef>
              <a:spcAft>
                <a:spcPts val="0"/>
              </a:spcAft>
              <a:buNone/>
            </a:pPr>
            <a:r>
              <a:rPr lang="fr-FR" dirty="0"/>
              <a:t>Voici Le diagramme de </a:t>
            </a:r>
            <a:r>
              <a:rPr lang="fr-FR" dirty="0" err="1"/>
              <a:t>Gannt</a:t>
            </a:r>
            <a:r>
              <a:rPr lang="fr-FR" dirty="0"/>
              <a:t>  qui décrit la planification de projet ,</a:t>
            </a:r>
          </a:p>
          <a:p>
            <a:pPr marL="0" lvl="0" indent="0" algn="l" rtl="0">
              <a:spcBef>
                <a:spcPts val="0"/>
              </a:spcBef>
              <a:spcAft>
                <a:spcPts val="0"/>
              </a:spcAft>
              <a:buNone/>
            </a:pPr>
            <a:r>
              <a:rPr lang="fr-FR" dirty="0"/>
              <a:t>Il commence par une formation sur les outils de SAP business </a:t>
            </a:r>
            <a:r>
              <a:rPr lang="fr-FR" dirty="0" err="1"/>
              <a:t>warehouse</a:t>
            </a:r>
            <a:r>
              <a:rPr lang="fr-FR" dirty="0"/>
              <a:t>, </a:t>
            </a:r>
            <a:r>
              <a:rPr lang="fr-FR" dirty="0" err="1"/>
              <a:t>businees</a:t>
            </a:r>
            <a:r>
              <a:rPr lang="fr-FR" dirty="0"/>
              <a:t> </a:t>
            </a:r>
            <a:r>
              <a:rPr lang="fr-FR" dirty="0" err="1"/>
              <a:t>objects</a:t>
            </a:r>
            <a:r>
              <a:rPr lang="fr-FR" dirty="0"/>
              <a:t>, et </a:t>
            </a:r>
            <a:r>
              <a:rPr lang="fr-FR" dirty="0" err="1"/>
              <a:t>Sap</a:t>
            </a:r>
            <a:r>
              <a:rPr lang="fr-FR" dirty="0"/>
              <a:t> </a:t>
            </a:r>
            <a:r>
              <a:rPr lang="fr-FR" dirty="0" err="1"/>
              <a:t>analytics</a:t>
            </a:r>
            <a:r>
              <a:rPr lang="fr-FR" dirty="0"/>
              <a:t> cloud</a:t>
            </a:r>
          </a:p>
          <a:p>
            <a:pPr marL="0" lvl="0" indent="0" algn="l" rtl="0">
              <a:spcBef>
                <a:spcPts val="0"/>
              </a:spcBef>
              <a:spcAft>
                <a:spcPts val="0"/>
              </a:spcAft>
              <a:buNone/>
            </a:pPr>
            <a:r>
              <a:rPr lang="fr-FR" dirty="0"/>
              <a:t>Ensuite la conception et la réalisation de la première chaine BI de domaine gestion opérationnelle pour charger un cube de la répartition des volumes et du délai de livraison puis  la visualisation sur l’outil SAP Analytics Cloud</a:t>
            </a:r>
          </a:p>
          <a:p>
            <a:pPr marL="0" lvl="0" indent="0" algn="l" rtl="0">
              <a:spcBef>
                <a:spcPts val="0"/>
              </a:spcBef>
              <a:spcAft>
                <a:spcPts val="0"/>
              </a:spcAft>
              <a:buNone/>
            </a:pPr>
            <a:r>
              <a:rPr lang="fr-FR" dirty="0"/>
              <a:t>Apres ,  la conception et la réalisation de la deuxième chaine BI de domaine  Autoentrepreneur pour charger un cube qui décrit le statut des cartes  de chaque autoentrepreneur , et la visualisation par des rapports avec l’outil SAP BO</a:t>
            </a:r>
          </a:p>
          <a:p>
            <a:pPr marL="0" lvl="0" indent="0" algn="l" rtl="0">
              <a:spcBef>
                <a:spcPts val="0"/>
              </a:spcBef>
              <a:spcAft>
                <a:spcPts val="0"/>
              </a:spcAft>
              <a:buNone/>
            </a:pPr>
            <a:r>
              <a:rPr lang="fr-FR" dirty="0"/>
              <a:t>Dernièrement,  la  conception et la réalisation  de  la troisième chaine BI de domaine administration des vents et la visualisation par livrer des rapports  avec l’outil SAP BO et un modèle de planification des ventes de l’année N+1 avec l’outil SAP Analytics Cloud</a:t>
            </a:r>
            <a:endParaRPr dirty="0"/>
          </a:p>
        </p:txBody>
      </p:sp>
    </p:spTree>
    <p:extLst>
      <p:ext uri="{BB962C8B-B14F-4D97-AF65-F5344CB8AC3E}">
        <p14:creationId xmlns:p14="http://schemas.microsoft.com/office/powerpoint/2010/main" val="1302800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6 min 12 slides</a:t>
            </a:r>
          </a:p>
          <a:p>
            <a:pPr marL="0" lvl="0" indent="0" algn="l" rtl="0">
              <a:spcBef>
                <a:spcPts val="0"/>
              </a:spcBef>
              <a:spcAft>
                <a:spcPts val="0"/>
              </a:spcAft>
              <a:buNone/>
            </a:pPr>
            <a:r>
              <a:rPr lang="fr-FR" dirty="0"/>
              <a:t>Maintenant .</a:t>
            </a:r>
            <a:r>
              <a:rPr lang="fr-FR" b="0" i="0" dirty="0">
                <a:solidFill>
                  <a:srgbClr val="BDB7AF"/>
                </a:solidFill>
                <a:effectLst/>
                <a:latin typeface="Söhne"/>
              </a:rPr>
              <a:t>Permettez-moi de vous situer dans la deuxième partie de cette présentation, qui concerne l'étude préliminaire.</a:t>
            </a:r>
          </a:p>
          <a:p>
            <a:pPr marL="0" lvl="0" indent="0" algn="l" rtl="0">
              <a:spcBef>
                <a:spcPts val="0"/>
              </a:spcBef>
              <a:spcAft>
                <a:spcPts val="0"/>
              </a:spcAft>
              <a:buNone/>
            </a:pPr>
            <a:endParaRPr lang="fr-FR" b="0" i="0" dirty="0">
              <a:solidFill>
                <a:srgbClr val="BDB7AF"/>
              </a:solidFill>
              <a:effectLst/>
              <a:latin typeface="Söhne"/>
            </a:endParaRPr>
          </a:p>
          <a:p>
            <a:pPr marL="0" lvl="0" indent="0" algn="l" rtl="0">
              <a:spcBef>
                <a:spcPts val="0"/>
              </a:spcBef>
              <a:spcAft>
                <a:spcPts val="0"/>
              </a:spcAft>
              <a:buNone/>
            </a:pPr>
            <a:r>
              <a:rPr lang="fr-FR" b="0" i="0" dirty="0">
                <a:solidFill>
                  <a:srgbClr val="BDB7AF"/>
                </a:solidFill>
                <a:effectLst/>
                <a:latin typeface="Söhne"/>
              </a:rPr>
              <a:t>5min20s</a:t>
            </a:r>
            <a:endParaRPr lang="fr-FR" dirty="0"/>
          </a:p>
        </p:txBody>
      </p:sp>
    </p:spTree>
    <p:extLst>
      <p:ext uri="{BB962C8B-B14F-4D97-AF65-F5344CB8AC3E}">
        <p14:creationId xmlns:p14="http://schemas.microsoft.com/office/powerpoint/2010/main" val="3258274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0" i="0" dirty="0">
                <a:solidFill>
                  <a:srgbClr val="BDB7AF"/>
                </a:solidFill>
                <a:effectLst/>
                <a:latin typeface="Söhne"/>
              </a:rPr>
              <a:t>46s</a:t>
            </a:r>
          </a:p>
          <a:p>
            <a:pPr algn="l"/>
            <a:r>
              <a:rPr lang="fr-FR" b="0" i="0" dirty="0">
                <a:solidFill>
                  <a:srgbClr val="BDB7AF"/>
                </a:solidFill>
                <a:effectLst/>
                <a:latin typeface="Söhne"/>
              </a:rPr>
              <a:t>Notre client a déjà mis en place avec succès l'ERP SAP ou bien  l’ECC.  il a stocké les données transactionnelles ainsi que les données de base tels que les informations de ses clients et de ses produits *</a:t>
            </a:r>
          </a:p>
          <a:p>
            <a:pPr algn="l"/>
            <a:r>
              <a:rPr lang="fr-FR" b="0" i="0" dirty="0">
                <a:solidFill>
                  <a:srgbClr val="BDB7AF"/>
                </a:solidFill>
                <a:effectLst/>
                <a:latin typeface="Söhne"/>
              </a:rPr>
              <a:t>Pour répondre aux besoins spécifiques de Barid Al-</a:t>
            </a:r>
            <a:r>
              <a:rPr lang="fr-FR" b="0" i="0" dirty="0" err="1">
                <a:solidFill>
                  <a:srgbClr val="BDB7AF"/>
                </a:solidFill>
                <a:effectLst/>
                <a:latin typeface="Söhne"/>
              </a:rPr>
              <a:t>maghrib</a:t>
            </a:r>
            <a:r>
              <a:rPr lang="fr-FR" b="0" i="0" dirty="0">
                <a:solidFill>
                  <a:srgbClr val="BDB7AF"/>
                </a:solidFill>
                <a:effectLst/>
                <a:latin typeface="Söhne"/>
              </a:rPr>
              <a:t>, plusieurs composantes ont été développés et mis en place dans cet ERP par l’équipe technique d’</a:t>
            </a:r>
            <a:r>
              <a:rPr lang="fr-FR" b="0" i="0" dirty="0" err="1">
                <a:solidFill>
                  <a:srgbClr val="BDB7AF"/>
                </a:solidFill>
                <a:effectLst/>
                <a:latin typeface="Söhne"/>
              </a:rPr>
              <a:t>Inetum</a:t>
            </a:r>
            <a:r>
              <a:rPr lang="fr-FR" b="0" i="0" dirty="0">
                <a:solidFill>
                  <a:srgbClr val="BDB7AF"/>
                </a:solidFill>
                <a:effectLst/>
                <a:latin typeface="Söhne"/>
              </a:rPr>
              <a:t>. </a:t>
            </a:r>
          </a:p>
          <a:p>
            <a:pPr algn="l"/>
            <a:r>
              <a:rPr lang="fr-FR" b="0" i="0" dirty="0">
                <a:solidFill>
                  <a:srgbClr val="BDB7AF"/>
                </a:solidFill>
                <a:effectLst/>
                <a:latin typeface="Söhne"/>
              </a:rPr>
              <a:t>Tout d'abord, </a:t>
            </a:r>
          </a:p>
          <a:p>
            <a:pPr algn="l"/>
            <a:r>
              <a:rPr lang="fr-FR" b="0" i="0" dirty="0">
                <a:solidFill>
                  <a:srgbClr val="BDB7AF"/>
                </a:solidFill>
                <a:effectLst/>
                <a:latin typeface="Söhne"/>
              </a:rPr>
              <a:t>, Il y a le module SD (Sales and Distribution) , pour la gestion des ventes et de la distribution des produits</a:t>
            </a:r>
          </a:p>
          <a:p>
            <a:pPr algn="l"/>
            <a:r>
              <a:rPr lang="fr-FR" b="0" i="0" dirty="0">
                <a:solidFill>
                  <a:srgbClr val="BDB7AF"/>
                </a:solidFill>
                <a:effectLst/>
                <a:latin typeface="Söhne"/>
              </a:rPr>
              <a:t>Ensuite, Il y a  le module FI (Financial </a:t>
            </a:r>
            <a:r>
              <a:rPr lang="fr-FR" b="0" i="0" dirty="0" err="1">
                <a:solidFill>
                  <a:srgbClr val="BDB7AF"/>
                </a:solidFill>
                <a:effectLst/>
                <a:latin typeface="Söhne"/>
              </a:rPr>
              <a:t>Accounting</a:t>
            </a:r>
            <a:r>
              <a:rPr lang="fr-FR" b="0" i="0" dirty="0">
                <a:solidFill>
                  <a:srgbClr val="BDB7AF"/>
                </a:solidFill>
                <a:effectLst/>
                <a:latin typeface="Söhne"/>
              </a:rPr>
              <a:t>), qui gère la comptabilité financière de l'entreprise.</a:t>
            </a:r>
          </a:p>
          <a:p>
            <a:pPr algn="l"/>
            <a:r>
              <a:rPr lang="fr-FR" b="0" i="0" dirty="0">
                <a:solidFill>
                  <a:srgbClr val="BDB7AF"/>
                </a:solidFill>
                <a:effectLst/>
                <a:latin typeface="Söhne"/>
              </a:rPr>
              <a:t>On a utilisé SD et FI pour réaliser des rapports et des tableaux de bords  dans les domaine suivants : Gestion opérationnelle , Administration des ventes ,et  la facturation.</a:t>
            </a:r>
          </a:p>
          <a:p>
            <a:pPr algn="l"/>
            <a:r>
              <a:rPr lang="fr-FR" b="0" i="0" dirty="0">
                <a:solidFill>
                  <a:srgbClr val="BDB7AF"/>
                </a:solidFill>
                <a:effectLst/>
                <a:latin typeface="Söhne"/>
              </a:rPr>
              <a:t>Autre modules s’existent comme le module CRM , Project System pour la gestion des projets ;</a:t>
            </a:r>
            <a:r>
              <a:rPr lang="fr-FR" b="0" i="0" dirty="0" err="1">
                <a:solidFill>
                  <a:srgbClr val="BDB7AF"/>
                </a:solidFill>
                <a:effectLst/>
                <a:latin typeface="Söhne"/>
              </a:rPr>
              <a:t>Material</a:t>
            </a:r>
            <a:r>
              <a:rPr lang="fr-FR" b="0" i="0" dirty="0">
                <a:solidFill>
                  <a:srgbClr val="BDB7AF"/>
                </a:solidFill>
                <a:effectLst/>
                <a:latin typeface="Söhne"/>
              </a:rPr>
              <a:t> Management pour la gestion de stock et Plant Management pour la gestion des équipements  </a:t>
            </a:r>
          </a:p>
          <a:p>
            <a:pPr algn="l"/>
            <a:endParaRPr lang="fr-FR" b="0" i="0" dirty="0">
              <a:solidFill>
                <a:srgbClr val="BDB7AF"/>
              </a:solidFill>
              <a:effectLst/>
              <a:latin typeface="Söhne"/>
            </a:endParaRPr>
          </a:p>
          <a:p>
            <a:pPr algn="l"/>
            <a:endParaRPr lang="fr-FR" b="0" i="0" dirty="0">
              <a:solidFill>
                <a:srgbClr val="BDB7AF"/>
              </a:solidFill>
              <a:effectLst/>
              <a:latin typeface="Söhne"/>
            </a:endParaRPr>
          </a:p>
          <a:p>
            <a:pPr algn="l"/>
            <a:endParaRPr lang="fr-FR" b="0" i="0" dirty="0">
              <a:solidFill>
                <a:srgbClr val="BDB7AF"/>
              </a:solidFill>
              <a:effectLst/>
              <a:latin typeface="Söhne"/>
            </a:endParaRPr>
          </a:p>
          <a:p>
            <a:pPr algn="l"/>
            <a:endParaRPr lang="fr-FR" b="0" i="0" dirty="0">
              <a:solidFill>
                <a:srgbClr val="BDB7AF"/>
              </a:solidFill>
              <a:effectLst/>
              <a:latin typeface="Söhne"/>
            </a:endParaRPr>
          </a:p>
          <a:p>
            <a:pPr algn="l"/>
            <a:endParaRPr lang="fr-FR" b="0" i="0" dirty="0">
              <a:solidFill>
                <a:srgbClr val="BDB7AF"/>
              </a:solidFill>
              <a:effectLst/>
              <a:latin typeface="Söhne"/>
            </a:endParaRPr>
          </a:p>
          <a:p>
            <a:pPr algn="l"/>
            <a:r>
              <a:rPr lang="fr-FR" b="0" i="0" dirty="0">
                <a:solidFill>
                  <a:srgbClr val="BDB7AF"/>
                </a:solidFill>
                <a:effectLst/>
                <a:latin typeface="Söhne"/>
              </a:rPr>
              <a:t>Autre modules s’existe comme le module CRM qui permet à notre client de gérer ses relations avec ses clients de manière efficace</a:t>
            </a:r>
          </a:p>
          <a:p>
            <a:pPr algn="l"/>
            <a:r>
              <a:rPr lang="fr-FR" b="0" i="0" dirty="0">
                <a:solidFill>
                  <a:srgbClr val="BDB7AF"/>
                </a:solidFill>
                <a:effectLst/>
                <a:latin typeface="Söhne"/>
              </a:rPr>
              <a:t>Le module PS(Project System) qui permet à notre client de planifier, exécuter et contrôler efficacement ses projets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0" i="0" dirty="0">
                <a:solidFill>
                  <a:srgbClr val="BDB7AF"/>
                </a:solidFill>
                <a:effectLst/>
                <a:latin typeface="Söhne"/>
              </a:rPr>
              <a:t>Le module MM (</a:t>
            </a:r>
            <a:r>
              <a:rPr lang="fr-FR" b="0" i="0" dirty="0" err="1">
                <a:solidFill>
                  <a:srgbClr val="BDB7AF"/>
                </a:solidFill>
                <a:effectLst/>
                <a:latin typeface="Söhne"/>
              </a:rPr>
              <a:t>Material</a:t>
            </a:r>
            <a:r>
              <a:rPr lang="fr-FR" b="0" i="0" dirty="0">
                <a:solidFill>
                  <a:srgbClr val="BDB7AF"/>
                </a:solidFill>
                <a:effectLst/>
                <a:latin typeface="Söhne"/>
              </a:rPr>
              <a:t> Management)  qui est essentiel pour la gestion des stocks et des approvisionnements de notre client.</a:t>
            </a:r>
          </a:p>
          <a:p>
            <a:pPr algn="l"/>
            <a:r>
              <a:rPr lang="fr-FR" b="0" i="0" dirty="0">
                <a:solidFill>
                  <a:srgbClr val="BDB7AF"/>
                </a:solidFill>
                <a:effectLst/>
                <a:latin typeface="Söhne"/>
              </a:rPr>
              <a:t>Enfin . Le module PM (Plant Management). Il s'agit d'un module dédié à la gestion des installations et des équipements de l'entreprise.</a:t>
            </a:r>
          </a:p>
        </p:txBody>
      </p:sp>
    </p:spTree>
    <p:extLst>
      <p:ext uri="{BB962C8B-B14F-4D97-AF65-F5344CB8AC3E}">
        <p14:creationId xmlns:p14="http://schemas.microsoft.com/office/powerpoint/2010/main" val="208110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362d286f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d362d286f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27s</a:t>
            </a:r>
          </a:p>
          <a:p>
            <a:pPr algn="l"/>
            <a:r>
              <a:rPr lang="fr-FR" b="0" i="0" dirty="0">
                <a:solidFill>
                  <a:srgbClr val="C3BEB6"/>
                </a:solidFill>
                <a:effectLst/>
                <a:latin typeface="Söhne"/>
              </a:rPr>
              <a:t>Le deuxième aspect de l'existent du client est le suivant :</a:t>
            </a:r>
            <a:br>
              <a:rPr lang="fr-FR" dirty="0"/>
            </a:br>
            <a:r>
              <a:rPr lang="fr-FR" dirty="0"/>
              <a:t>une procédure lente qui prend 2 à 3 semaines pour préparer les données et les visualiser </a:t>
            </a:r>
          </a:p>
          <a:p>
            <a:pPr marL="0" lvl="0" indent="0" algn="l" rtl="0">
              <a:spcBef>
                <a:spcPts val="0"/>
              </a:spcBef>
              <a:spcAft>
                <a:spcPts val="0"/>
              </a:spcAft>
              <a:buNone/>
            </a:pPr>
            <a:r>
              <a:rPr lang="fr-FR" b="0" i="0" dirty="0">
                <a:solidFill>
                  <a:srgbClr val="BDB7AF"/>
                </a:solidFill>
                <a:effectLst/>
                <a:latin typeface="Söhne"/>
              </a:rPr>
              <a:t>Les données passent par plusieurs personnes, y compris le chef des pôles, les opérationnels, le chef des services et le chef des divisions.</a:t>
            </a:r>
          </a:p>
          <a:p>
            <a:pPr marL="0" lvl="0" indent="0" algn="l" rtl="0">
              <a:spcBef>
                <a:spcPts val="0"/>
              </a:spcBef>
              <a:spcAft>
                <a:spcPts val="0"/>
              </a:spcAft>
              <a:buNone/>
            </a:pPr>
            <a:r>
              <a:rPr lang="fr-FR" b="0" i="0" dirty="0">
                <a:solidFill>
                  <a:srgbClr val="BDB7AF"/>
                </a:solidFill>
                <a:effectLst/>
                <a:latin typeface="Söhne"/>
              </a:rPr>
              <a:t>Pour expliquer brièvement le processus ETL</a:t>
            </a:r>
            <a:r>
              <a:rPr lang="fr-FR" b="0" i="0" dirty="0">
                <a:solidFill>
                  <a:srgbClr val="000000"/>
                </a:solidFill>
                <a:effectLst/>
                <a:latin typeface="Arial"/>
              </a:rPr>
              <a:t> il </a:t>
            </a:r>
            <a:r>
              <a:rPr lang="fr-FR" b="0" i="0" dirty="0">
                <a:solidFill>
                  <a:srgbClr val="374151"/>
                </a:solidFill>
                <a:effectLst/>
                <a:latin typeface="Söhne"/>
              </a:rPr>
              <a:t>commence par l'extraction des données sous format Excel, leur nettoyage, leur consolidation, leur importation en Excel et enfin, la réalisation des rapports. Comme vous pouvez l'imaginer, ce processus est fastidieux et peut prendre beaucoup de temps.</a:t>
            </a:r>
          </a:p>
        </p:txBody>
      </p:sp>
    </p:spTree>
    <p:extLst>
      <p:ext uri="{BB962C8B-B14F-4D97-AF65-F5344CB8AC3E}">
        <p14:creationId xmlns:p14="http://schemas.microsoft.com/office/powerpoint/2010/main" val="3816243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a:t>16s</a:t>
            </a:r>
          </a:p>
          <a:p>
            <a:endParaRPr lang="fr-FR" dirty="0"/>
          </a:p>
          <a:p>
            <a:r>
              <a:rPr lang="fr-FR" dirty="0"/>
              <a:t>Donc on a  besoin des outils BI pour résoudre ces problèmes , </a:t>
            </a:r>
            <a:r>
              <a:rPr lang="fr-FR" dirty="0" err="1"/>
              <a:t>Inetum</a:t>
            </a:r>
            <a:r>
              <a:rPr lang="fr-FR" dirty="0"/>
              <a:t> propose </a:t>
            </a:r>
            <a:r>
              <a:rPr lang="fr-FR" dirty="0" err="1"/>
              <a:t>toujous</a:t>
            </a:r>
            <a:r>
              <a:rPr lang="fr-FR" dirty="0"/>
              <a:t> ses solutions SAP</a:t>
            </a:r>
          </a:p>
          <a:p>
            <a:r>
              <a:rPr lang="fr-FR" dirty="0"/>
              <a:t>Et je confirme ses choix en  les comparant avec les solutions de marché ,</a:t>
            </a:r>
          </a:p>
          <a:p>
            <a:r>
              <a:rPr lang="fr-FR" dirty="0"/>
              <a:t>je  trouve que SAP BW est plus compatible avec l’ERP SAP, et il garantit  le support des données massives et un datawarehouse intégré</a:t>
            </a:r>
          </a:p>
        </p:txBody>
      </p:sp>
    </p:spTree>
    <p:extLst>
      <p:ext uri="{BB962C8B-B14F-4D97-AF65-F5344CB8AC3E}">
        <p14:creationId xmlns:p14="http://schemas.microsoft.com/office/powerpoint/2010/main" val="3454038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a:t>9s</a:t>
            </a:r>
          </a:p>
          <a:p>
            <a:r>
              <a:rPr lang="fr-FR" dirty="0"/>
              <a:t>On choisit SAP BO  pour le </a:t>
            </a:r>
            <a:r>
              <a:rPr lang="fr-FR" dirty="0" err="1"/>
              <a:t>Reporting</a:t>
            </a:r>
            <a:r>
              <a:rPr lang="fr-FR" dirty="0"/>
              <a:t> , grâce à la collaboration des décideurs et la grande compatibilité avec SAP BW</a:t>
            </a:r>
          </a:p>
          <a:p>
            <a:endParaRPr lang="fr-FR" dirty="0"/>
          </a:p>
        </p:txBody>
      </p:sp>
    </p:spTree>
    <p:extLst>
      <p:ext uri="{BB962C8B-B14F-4D97-AF65-F5344CB8AC3E}">
        <p14:creationId xmlns:p14="http://schemas.microsoft.com/office/powerpoint/2010/main" val="2812492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a:t>8s</a:t>
            </a:r>
          </a:p>
          <a:p>
            <a:r>
              <a:rPr lang="fr-FR" dirty="0"/>
              <a:t>De même pour le planning ,on choisit SAP Analytics cloud grâce à la collaboration , la compatibilité avec SAP BW et la fonctionnalité avantageuse est l’analyse prédictive </a:t>
            </a:r>
          </a:p>
        </p:txBody>
      </p:sp>
    </p:spTree>
    <p:extLst>
      <p:ext uri="{BB962C8B-B14F-4D97-AF65-F5344CB8AC3E}">
        <p14:creationId xmlns:p14="http://schemas.microsoft.com/office/powerpoint/2010/main" val="1318024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3min 7slides</a:t>
            </a:r>
          </a:p>
          <a:p>
            <a:pPr marL="0" lvl="0" indent="0" algn="l" rtl="0">
              <a:spcBef>
                <a:spcPts val="0"/>
              </a:spcBef>
              <a:spcAft>
                <a:spcPts val="0"/>
              </a:spcAft>
              <a:buNone/>
            </a:pPr>
            <a:r>
              <a:rPr lang="fr-FR" dirty="0"/>
              <a:t>Dans </a:t>
            </a:r>
          </a:p>
          <a:p>
            <a:pPr marL="0" lvl="0" indent="0" algn="l" rtl="0">
              <a:spcBef>
                <a:spcPts val="0"/>
              </a:spcBef>
              <a:spcAft>
                <a:spcPts val="0"/>
              </a:spcAft>
              <a:buNone/>
            </a:pPr>
            <a:r>
              <a:rPr lang="fr-FR" dirty="0"/>
              <a:t>la troisième partie, on découvre ensemble les spécification générales</a:t>
            </a:r>
          </a:p>
          <a:p>
            <a:pPr marL="0" lvl="0" indent="0" algn="l" rtl="0">
              <a:spcBef>
                <a:spcPts val="0"/>
              </a:spcBef>
              <a:spcAft>
                <a:spcPts val="0"/>
              </a:spcAft>
              <a:buNone/>
            </a:pPr>
            <a:r>
              <a:rPr lang="fr-FR" dirty="0"/>
              <a:t>2min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69909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b="0" i="0" dirty="0">
                <a:solidFill>
                  <a:srgbClr val="374151"/>
                </a:solidFill>
                <a:effectLst/>
                <a:latin typeface="Söhne"/>
              </a:rPr>
              <a:t>14s</a:t>
            </a:r>
          </a:p>
          <a:p>
            <a:r>
              <a:rPr lang="fr-FR" b="0" i="0" dirty="0">
                <a:solidFill>
                  <a:srgbClr val="374151"/>
                </a:solidFill>
                <a:effectLst/>
                <a:latin typeface="Söhne"/>
              </a:rPr>
              <a:t>j'ai structuré mon exposé en six parties principales.. </a:t>
            </a:r>
          </a:p>
          <a:p>
            <a:r>
              <a:rPr lang="fr-FR" altLang="fr-FR" dirty="0">
                <a:solidFill>
                  <a:schemeClr val="accent2"/>
                </a:solidFill>
                <a:latin typeface="72 Black" panose="020B0A04030603020204" pitchFamily="34" charset="0"/>
                <a:cs typeface="72 Black" panose="020B0A04030603020204" pitchFamily="34" charset="0"/>
              </a:rPr>
              <a:t>Premièrement , Contexte général du projet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altLang="fr-FR" dirty="0">
                <a:solidFill>
                  <a:schemeClr val="accent2"/>
                </a:solidFill>
                <a:latin typeface="72 Black" panose="020B0A04030603020204" pitchFamily="34" charset="0"/>
                <a:cs typeface="72 Black" panose="020B0A04030603020204" pitchFamily="34" charset="0"/>
              </a:rPr>
              <a:t>Ensuite , Etude préliminaire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altLang="fr-FR" dirty="0" err="1">
                <a:solidFill>
                  <a:schemeClr val="accent2"/>
                </a:solidFill>
                <a:latin typeface="72 Black" panose="020B0A04030603020204" pitchFamily="34" charset="0"/>
                <a:cs typeface="72 Black" panose="020B0A04030603020204" pitchFamily="34" charset="0"/>
              </a:rPr>
              <a:t>Puis,Spécifications</a:t>
            </a:r>
            <a:r>
              <a:rPr lang="fr-FR" altLang="fr-FR" dirty="0">
                <a:solidFill>
                  <a:schemeClr val="accent2"/>
                </a:solidFill>
                <a:latin typeface="72 Black" panose="020B0A04030603020204" pitchFamily="34" charset="0"/>
                <a:cs typeface="72 Black" panose="020B0A04030603020204" pitchFamily="34" charset="0"/>
              </a:rPr>
              <a:t> générales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altLang="fr-FR" dirty="0">
                <a:solidFill>
                  <a:schemeClr val="accent2"/>
                </a:solidFill>
                <a:latin typeface="72 Black" panose="020B0A04030603020204" pitchFamily="34" charset="0"/>
                <a:cs typeface="72 Black" panose="020B0A04030603020204" pitchFamily="34" charset="0"/>
              </a:rPr>
              <a:t>, Conception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altLang="fr-FR" dirty="0">
                <a:solidFill>
                  <a:schemeClr val="accent2"/>
                </a:solidFill>
                <a:latin typeface="72 Black" panose="020B0A04030603020204" pitchFamily="34" charset="0"/>
                <a:cs typeface="72 Black" panose="020B0A04030603020204" pitchFamily="34" charset="0"/>
              </a:rPr>
              <a:t>,Réalisation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altLang="fr-FR" dirty="0">
                <a:solidFill>
                  <a:schemeClr val="accent2"/>
                </a:solidFill>
                <a:latin typeface="72 Black" panose="020B0A04030603020204" pitchFamily="34" charset="0"/>
                <a:cs typeface="72 Black" panose="020B0A04030603020204" pitchFamily="34" charset="0"/>
              </a:rPr>
              <a:t>Et Dernièrement Conclusion &amp; perspectives</a:t>
            </a:r>
            <a:endParaRPr lang="fr-FR" dirty="0">
              <a:solidFill>
                <a:schemeClr val="accent2"/>
              </a:solidFill>
              <a:latin typeface="72 Black" panose="020B0A04030603020204" pitchFamily="34" charset="0"/>
              <a:cs typeface="72 Black" panose="020B0A04030603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altLang="fr-FR" dirty="0">
              <a:solidFill>
                <a:schemeClr val="accent2"/>
              </a:solidFill>
              <a:latin typeface="72 Black" panose="020B0A04030603020204" pitchFamily="34" charset="0"/>
              <a:cs typeface="72 Black" panose="020B0A04030603020204" pitchFamily="34" charset="0"/>
            </a:endParaRPr>
          </a:p>
          <a:p>
            <a:endParaRPr lang="fr-FR" dirty="0"/>
          </a:p>
        </p:txBody>
      </p:sp>
    </p:spTree>
    <p:extLst>
      <p:ext uri="{BB962C8B-B14F-4D97-AF65-F5344CB8AC3E}">
        <p14:creationId xmlns:p14="http://schemas.microsoft.com/office/powerpoint/2010/main" val="28946608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362d286f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d362d286f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19s</a:t>
            </a:r>
          </a:p>
          <a:p>
            <a:pPr marL="0" lvl="0" indent="0" algn="l" rtl="0">
              <a:spcBef>
                <a:spcPts val="0"/>
              </a:spcBef>
              <a:spcAft>
                <a:spcPts val="0"/>
              </a:spcAft>
              <a:buNone/>
            </a:pPr>
            <a:r>
              <a:rPr lang="fr-FR" dirty="0"/>
              <a:t>Commençons par les spécifications fonctionnelles nous devons . .</a:t>
            </a:r>
          </a:p>
          <a:p>
            <a:pPr marL="0" lvl="0" indent="0" algn="l" rtl="0">
              <a:spcBef>
                <a:spcPts val="0"/>
              </a:spcBef>
              <a:spcAft>
                <a:spcPts val="0"/>
              </a:spcAft>
              <a:buNone/>
            </a:pPr>
            <a:r>
              <a:rPr lang="fr-FR" dirty="0">
                <a:solidFill>
                  <a:schemeClr val="accent1"/>
                </a:solidFill>
              </a:rPr>
              <a:t>Extraire , Transformer et Charger les données au niveau des cubes</a:t>
            </a:r>
            <a:endParaRPr lang="en-US" dirty="0">
              <a:solidFill>
                <a:schemeClr val="accent1"/>
              </a:solidFill>
              <a:ea typeface="Roboto Condensed Light"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solidFill>
                  <a:schemeClr val="accent1"/>
                </a:solidFill>
              </a:rPr>
              <a:t>Automatiser les flux ETL</a:t>
            </a:r>
            <a:endParaRPr lang="en-US" dirty="0">
              <a:solidFill>
                <a:schemeClr val="accent1"/>
              </a:solidFill>
              <a:ea typeface="Roboto Condensed Light"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solidFill>
                  <a:schemeClr val="accent1"/>
                </a:solidFill>
              </a:rPr>
              <a:t>Fournir des rapports conviviaux et fiables </a:t>
            </a:r>
            <a:endParaRPr lang="en-US" dirty="0">
              <a:solidFill>
                <a:schemeClr val="accent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solidFill>
                  <a:schemeClr val="accent1"/>
                </a:solidFill>
              </a:rPr>
              <a:t>Fournir des tableaux de bord interactives</a:t>
            </a:r>
            <a:endParaRPr lang="en-US" dirty="0">
              <a:solidFill>
                <a:schemeClr val="accent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solidFill>
                  <a:schemeClr val="accent1"/>
                </a:solidFill>
              </a:rPr>
              <a:t>Fournir une planification éclairée </a:t>
            </a:r>
            <a:endParaRPr lang="en-US" dirty="0">
              <a:solidFill>
                <a:schemeClr val="accent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91024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362d286f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d362d286f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27s</a:t>
            </a:r>
          </a:p>
          <a:p>
            <a:pPr marL="0" lvl="0" indent="0" algn="l" rtl="0">
              <a:spcBef>
                <a:spcPts val="0"/>
              </a:spcBef>
              <a:spcAft>
                <a:spcPts val="0"/>
              </a:spcAft>
              <a:buNone/>
            </a:pPr>
            <a:r>
              <a:rPr lang="fr-FR" dirty="0"/>
              <a:t>Voici le diagramme  globale des cas d’utilisation </a:t>
            </a:r>
          </a:p>
          <a:p>
            <a:pPr marL="0" lvl="0" indent="0" algn="l" rtl="0">
              <a:spcBef>
                <a:spcPts val="0"/>
              </a:spcBef>
              <a:spcAft>
                <a:spcPts val="0"/>
              </a:spcAft>
              <a:buNone/>
            </a:pPr>
            <a:r>
              <a:rPr lang="fr-FR" dirty="0"/>
              <a:t>L’utilisateur a la possibilité de visualiser les indicateurs de chaque Domaine demandé : Gestion opérationnelle , Autoentrepreneur,  Administration des ventes</a:t>
            </a:r>
          </a:p>
          <a:p>
            <a:pPr marL="0" lvl="0" indent="0" algn="l" rtl="0">
              <a:spcBef>
                <a:spcPts val="0"/>
              </a:spcBef>
              <a:spcAft>
                <a:spcPts val="0"/>
              </a:spcAft>
              <a:buNone/>
            </a:pPr>
            <a:r>
              <a:rPr lang="fr-FR" dirty="0"/>
              <a:t>On peut afficher un rapport avec l’application du filtre de temps  , cela nécessite la connexion a la plateforme SAP BO</a:t>
            </a:r>
          </a:p>
          <a:p>
            <a:pPr marL="0" lvl="0" indent="0" algn="l" rtl="0">
              <a:spcBef>
                <a:spcPts val="0"/>
              </a:spcBef>
              <a:spcAft>
                <a:spcPts val="0"/>
              </a:spcAft>
              <a:buNone/>
            </a:pPr>
            <a:r>
              <a:rPr lang="fr-FR" dirty="0"/>
              <a:t>On peut aussi prévoir et planifier le ventes en affichant des tableaux de bord qui demande la connexion à la plateforme SAP Analytics Cloud </a:t>
            </a:r>
          </a:p>
          <a:p>
            <a:pPr marL="0" lvl="0" indent="0" algn="l" rtl="0">
              <a:spcBef>
                <a:spcPts val="0"/>
              </a:spcBef>
              <a:spcAft>
                <a:spcPts val="0"/>
              </a:spcAft>
              <a:buNone/>
            </a:pPr>
            <a:r>
              <a:rPr lang="fr-FR" dirty="0"/>
              <a:t>Les filtres principaux sont la date, l’agence et le produit </a:t>
            </a:r>
            <a:endParaRPr dirty="0"/>
          </a:p>
        </p:txBody>
      </p:sp>
    </p:spTree>
    <p:extLst>
      <p:ext uri="{BB962C8B-B14F-4D97-AF65-F5344CB8AC3E}">
        <p14:creationId xmlns:p14="http://schemas.microsoft.com/office/powerpoint/2010/main" val="2175829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362d286f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d362d286f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47s</a:t>
            </a:r>
          </a:p>
          <a:p>
            <a:pPr marL="0" lvl="0" indent="0" algn="l" rtl="0">
              <a:spcBef>
                <a:spcPts val="0"/>
              </a:spcBef>
              <a:spcAft>
                <a:spcPts val="0"/>
              </a:spcAft>
              <a:buNone/>
            </a:pPr>
            <a:r>
              <a:rPr lang="fr-FR" dirty="0"/>
              <a:t>Enfin voici  l’architecture technique de la solution ;</a:t>
            </a:r>
          </a:p>
          <a:p>
            <a:pPr marL="0" lvl="0" indent="0" algn="l" rtl="0">
              <a:spcBef>
                <a:spcPts val="0"/>
              </a:spcBef>
              <a:spcAft>
                <a:spcPts val="0"/>
              </a:spcAft>
              <a:buNone/>
            </a:pPr>
            <a:r>
              <a:rPr lang="fr-FR" dirty="0"/>
              <a:t>La source de toutes les données est l’ECC, , Premièrement , charger les données au niveau de la zone de transit PSA  ensuite appliquer des transformations et charger les données transactionnelles  dans  l’ODS ou le DSO, on n’oublie pas de charger aussi les données de base dans des </a:t>
            </a:r>
            <a:r>
              <a:rPr lang="fr-FR" dirty="0" err="1"/>
              <a:t>InfoObjects</a:t>
            </a:r>
            <a:r>
              <a:rPr lang="fr-FR" dirty="0"/>
              <a:t> comme les détails de client ou de produit.</a:t>
            </a:r>
          </a:p>
          <a:p>
            <a:pPr marL="0" lvl="0" indent="0" algn="l" rtl="0">
              <a:spcBef>
                <a:spcPts val="0"/>
              </a:spcBef>
              <a:spcAft>
                <a:spcPts val="0"/>
              </a:spcAft>
              <a:buNone/>
            </a:pPr>
            <a:r>
              <a:rPr lang="fr-FR" dirty="0"/>
              <a:t>Puis on charge les données transformées et agrégés dans le cube  avec les différents niveaux de granularité</a:t>
            </a:r>
          </a:p>
          <a:p>
            <a:pPr marL="0" lvl="0" indent="0" algn="l" rtl="0">
              <a:spcBef>
                <a:spcPts val="0"/>
              </a:spcBef>
              <a:spcAft>
                <a:spcPts val="0"/>
              </a:spcAft>
              <a:buNone/>
            </a:pPr>
            <a:r>
              <a:rPr lang="fr-FR" dirty="0"/>
              <a:t>Enfin ,  on a deux couches de présentation SAP BO pour le </a:t>
            </a:r>
            <a:r>
              <a:rPr lang="fr-FR" dirty="0" err="1"/>
              <a:t>Reporting</a:t>
            </a:r>
            <a:r>
              <a:rPr lang="fr-FR" dirty="0"/>
              <a:t> qui nécessite l’exécution des requêtes Bex qui spécifient le filtrage et les règles de gestion </a:t>
            </a:r>
          </a:p>
          <a:p>
            <a:pPr marL="0" lvl="0" indent="0" algn="l" rtl="0">
              <a:spcBef>
                <a:spcPts val="0"/>
              </a:spcBef>
              <a:spcAft>
                <a:spcPts val="0"/>
              </a:spcAft>
              <a:buNone/>
            </a:pPr>
            <a:r>
              <a:rPr lang="fr-FR" dirty="0"/>
              <a:t>Puis il y a SAP Analytics cloud qui possède une connexion directe avec le cube et qui permet la visualisation et aussi la planification.</a:t>
            </a:r>
            <a:endParaRPr dirty="0"/>
          </a:p>
        </p:txBody>
      </p:sp>
    </p:spTree>
    <p:extLst>
      <p:ext uri="{BB962C8B-B14F-4D97-AF65-F5344CB8AC3E}">
        <p14:creationId xmlns:p14="http://schemas.microsoft.com/office/powerpoint/2010/main" val="1132612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2min</a:t>
            </a:r>
          </a:p>
          <a:p>
            <a:pPr marL="0" lvl="0" indent="0" algn="l" rtl="0">
              <a:spcBef>
                <a:spcPts val="0"/>
              </a:spcBef>
              <a:spcAft>
                <a:spcPts val="0"/>
              </a:spcAft>
              <a:buNone/>
            </a:pPr>
            <a:r>
              <a:rPr lang="fr-FR" dirty="0"/>
              <a:t>3 slides</a:t>
            </a:r>
          </a:p>
          <a:p>
            <a:pPr marL="0" lvl="0" indent="0" algn="l" rtl="0">
              <a:spcBef>
                <a:spcPts val="0"/>
              </a:spcBef>
              <a:spcAft>
                <a:spcPts val="0"/>
              </a:spcAft>
              <a:buNone/>
            </a:pPr>
            <a:r>
              <a:rPr lang="fr-FR" dirty="0"/>
              <a:t>Dans la partie Conception</a:t>
            </a:r>
          </a:p>
          <a:p>
            <a:pPr marL="0" lvl="0" indent="0" algn="l" rtl="0">
              <a:spcBef>
                <a:spcPts val="0"/>
              </a:spcBef>
              <a:spcAft>
                <a:spcPts val="0"/>
              </a:spcAft>
              <a:buNone/>
            </a:pPr>
            <a:r>
              <a:rPr lang="fr-FR" dirty="0"/>
              <a:t>1min45s</a:t>
            </a:r>
            <a:endParaRPr dirty="0"/>
          </a:p>
        </p:txBody>
      </p:sp>
    </p:spTree>
    <p:extLst>
      <p:ext uri="{BB962C8B-B14F-4D97-AF65-F5344CB8AC3E}">
        <p14:creationId xmlns:p14="http://schemas.microsoft.com/office/powerpoint/2010/main" val="1939330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fr-FR" dirty="0"/>
              <a:t>40s </a:t>
            </a:r>
          </a:p>
          <a:p>
            <a:r>
              <a:rPr lang="fr-FR" dirty="0"/>
              <a:t>On modélise le datawarehouse par un schéma multidimensionnel </a:t>
            </a:r>
          </a:p>
          <a:p>
            <a:r>
              <a:rPr lang="fr-FR" b="0" i="0" dirty="0">
                <a:solidFill>
                  <a:srgbClr val="374151"/>
                </a:solidFill>
                <a:effectLst/>
                <a:latin typeface="Söhne"/>
              </a:rPr>
              <a:t>Les schémas multidimensionnels sont adaptés aux cubes,. Ils permettent une agrégation efficace des données à différents niveaux de granularité et ils offrent de bonnes performances lors de l'interrogation de grandes quantités de données. En revanche, les schémas dimensionnels sont utilisés pour l’ERP SAP et pour les bases de données transactionnelles. </a:t>
            </a:r>
            <a:endParaRPr lang="fr-FR" dirty="0"/>
          </a:p>
          <a:p>
            <a:endParaRPr lang="fr-FR" dirty="0"/>
          </a:p>
          <a:p>
            <a:r>
              <a:rPr lang="fr-FR" dirty="0"/>
              <a:t>On choisit le schéma en étoile comme un type de schéma multidimensionnel  car il se caractérise par : </a:t>
            </a:r>
          </a:p>
          <a:p>
            <a:r>
              <a:rPr lang="fr-FR" dirty="0"/>
              <a:t>Une table de faits qui est au milieu et entourée de tables de dimensions</a:t>
            </a:r>
          </a:p>
          <a:p>
            <a:r>
              <a:rPr lang="fr-FR" dirty="0"/>
              <a:t>Cette table de fait contient des mesures</a:t>
            </a:r>
          </a:p>
          <a:p>
            <a:r>
              <a:rPr lang="fr-FR" dirty="0"/>
              <a:t>Et les tables de dimension continent les axes d’analyses</a:t>
            </a:r>
          </a:p>
          <a:p>
            <a:endParaRPr lang="fr-FR" dirty="0"/>
          </a:p>
          <a:p>
            <a:endParaRPr lang="fr-FR" dirty="0"/>
          </a:p>
          <a:p>
            <a:endParaRPr lang="fr-FR" dirty="0"/>
          </a:p>
          <a:p>
            <a:r>
              <a:rPr lang="fr-FR" dirty="0"/>
              <a:t>Star </a:t>
            </a:r>
            <a:r>
              <a:rPr lang="fr-FR" dirty="0" err="1"/>
              <a:t>Schema</a:t>
            </a:r>
            <a:r>
              <a:rPr lang="fr-FR" dirty="0"/>
              <a:t> : </a:t>
            </a:r>
          </a:p>
          <a:p>
            <a:endParaRPr lang="fr-FR" dirty="0"/>
          </a:p>
          <a:p>
            <a:r>
              <a:rPr lang="fr-FR" dirty="0"/>
              <a:t>1. Les données de référence sont conservées dans le cube.</a:t>
            </a:r>
          </a:p>
          <a:p>
            <a:r>
              <a:rPr lang="fr-FR" dirty="0"/>
              <a:t>2. Les tableaux </a:t>
            </a:r>
            <a:r>
              <a:rPr lang="fr-FR" dirty="0" err="1"/>
              <a:t>dimention</a:t>
            </a:r>
            <a:r>
              <a:rPr lang="fr-FR" dirty="0"/>
              <a:t> sont spécifiques à un tableau d’</a:t>
            </a:r>
            <a:r>
              <a:rPr lang="fr-FR" dirty="0" err="1"/>
              <a:t>information.extended</a:t>
            </a:r>
            <a:r>
              <a:rPr lang="fr-FR" dirty="0"/>
              <a:t> star </a:t>
            </a:r>
            <a:r>
              <a:rPr lang="fr-FR" dirty="0" err="1"/>
              <a:t>schema</a:t>
            </a:r>
            <a:r>
              <a:rPr lang="fr-FR" dirty="0"/>
              <a:t> </a:t>
            </a:r>
            <a:r>
              <a:rPr lang="fr-FR" dirty="0" err="1"/>
              <a:t>helps</a:t>
            </a:r>
            <a:r>
              <a:rPr lang="fr-FR" dirty="0"/>
              <a:t> in multi-</a:t>
            </a:r>
            <a:r>
              <a:rPr lang="fr-FR" dirty="0" err="1"/>
              <a:t>language</a:t>
            </a:r>
            <a:r>
              <a:rPr lang="fr-FR" dirty="0"/>
              <a:t> and multi-</a:t>
            </a:r>
            <a:r>
              <a:rPr lang="fr-FR" dirty="0" err="1"/>
              <a:t>hierarchy</a:t>
            </a:r>
            <a:r>
              <a:rPr lang="fr-FR" dirty="0"/>
              <a:t> OLAP </a:t>
            </a:r>
            <a:r>
              <a:rPr lang="fr-FR" dirty="0" err="1"/>
              <a:t>env</a:t>
            </a:r>
            <a:endParaRPr lang="fr-FR" dirty="0"/>
          </a:p>
          <a:p>
            <a:r>
              <a:rPr lang="fr-FR" dirty="0"/>
              <a:t>3. Schéma dans lequel la table est au milieu et entourée de tables de dimensions</a:t>
            </a:r>
          </a:p>
          <a:p>
            <a:endParaRPr lang="fr-FR" dirty="0"/>
          </a:p>
          <a:p>
            <a:r>
              <a:rPr lang="fr-FR" dirty="0"/>
              <a:t>Schéma d’étoile étendu : </a:t>
            </a:r>
          </a:p>
          <a:p>
            <a:endParaRPr lang="fr-FR" dirty="0"/>
          </a:p>
          <a:p>
            <a:r>
              <a:rPr lang="fr-FR" dirty="0"/>
              <a:t>1. Les données de référence sont conservées à l’extérieur du cube.</a:t>
            </a:r>
          </a:p>
          <a:p>
            <a:r>
              <a:rPr lang="fr-FR" dirty="0"/>
              <a:t>2. Utilise la table SID (ID de substitution) de manière à utiliser la même table de </a:t>
            </a:r>
            <a:r>
              <a:rPr lang="fr-FR" dirty="0" err="1"/>
              <a:t>dimention</a:t>
            </a:r>
            <a:r>
              <a:rPr lang="fr-FR" dirty="0"/>
              <a:t> pour tous les tableaux de faits</a:t>
            </a:r>
          </a:p>
          <a:p>
            <a:r>
              <a:rPr lang="fr-FR" dirty="0"/>
              <a:t>3. Le tableau d’information est au milieu et entouré de tableaux de dimensions, et le tableau de données de référence est à l’extérieur.</a:t>
            </a:r>
          </a:p>
        </p:txBody>
      </p:sp>
    </p:spTree>
    <p:extLst>
      <p:ext uri="{BB962C8B-B14F-4D97-AF65-F5344CB8AC3E}">
        <p14:creationId xmlns:p14="http://schemas.microsoft.com/office/powerpoint/2010/main" val="559045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a:t>9s</a:t>
            </a:r>
          </a:p>
          <a:p>
            <a:r>
              <a:rPr lang="fr-FR" dirty="0"/>
              <a:t>Voici les axes analyses utilisés pour  chaque domaine comme l’agence , la  ville ,  le temps .et le produit</a:t>
            </a:r>
          </a:p>
          <a:p>
            <a:endParaRPr lang="fr-FR" dirty="0"/>
          </a:p>
        </p:txBody>
      </p:sp>
    </p:spTree>
    <p:extLst>
      <p:ext uri="{BB962C8B-B14F-4D97-AF65-F5344CB8AC3E}">
        <p14:creationId xmlns:p14="http://schemas.microsoft.com/office/powerpoint/2010/main" val="911241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a:t>7s</a:t>
            </a:r>
          </a:p>
          <a:p>
            <a:r>
              <a:rPr lang="fr-FR" dirty="0"/>
              <a:t>Ensuite voici les indicateurs décisionnels à développer pour les trois domaines comme le </a:t>
            </a:r>
            <a:r>
              <a:rPr lang="fr-FR" dirty="0" err="1"/>
              <a:t>staut</a:t>
            </a:r>
            <a:r>
              <a:rPr lang="fr-FR" dirty="0"/>
              <a:t> </a:t>
            </a:r>
            <a:r>
              <a:rPr lang="fr-FR" dirty="0" err="1"/>
              <a:t>dees</a:t>
            </a:r>
            <a:r>
              <a:rPr lang="fr-FR" dirty="0"/>
              <a:t> volume statu des cartes et le chiffre d’affaire</a:t>
            </a:r>
          </a:p>
        </p:txBody>
      </p:sp>
    </p:spTree>
    <p:extLst>
      <p:ext uri="{BB962C8B-B14F-4D97-AF65-F5344CB8AC3E}">
        <p14:creationId xmlns:p14="http://schemas.microsoft.com/office/powerpoint/2010/main" val="3948454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362d286f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d362d286f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a:t>116s</a:t>
            </a:r>
          </a:p>
          <a:p>
            <a:r>
              <a:rPr lang="fr-FR" dirty="0"/>
              <a:t>Pour le schéma en étoile de domaine gestion opérationnelle , on possède  2 indicateurs : le statut de volume et le délai de livraison</a:t>
            </a:r>
          </a:p>
          <a:p>
            <a:pPr marL="0" lvl="0" indent="0" algn="l" rtl="0">
              <a:spcBef>
                <a:spcPts val="0"/>
              </a:spcBef>
              <a:spcAft>
                <a:spcPts val="0"/>
              </a:spcAft>
              <a:buNone/>
            </a:pPr>
            <a:r>
              <a:rPr lang="fr-FR" dirty="0"/>
              <a:t>Les axes d’analyse sont :par objet, par zone géographique , par temps ,par client et par unité de poids.</a:t>
            </a:r>
            <a:endParaRPr dirty="0"/>
          </a:p>
        </p:txBody>
      </p:sp>
    </p:spTree>
    <p:extLst>
      <p:ext uri="{BB962C8B-B14F-4D97-AF65-F5344CB8AC3E}">
        <p14:creationId xmlns:p14="http://schemas.microsoft.com/office/powerpoint/2010/main" val="1663863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362d286f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d362d286f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a:t>17s</a:t>
            </a:r>
          </a:p>
          <a:p>
            <a:r>
              <a:rPr lang="fr-FR" dirty="0"/>
              <a:t>Pour le domaine Autoentrepreneur , 5 indicateurs :  le nombre des dossiers déposés, le nombre des cartes en attente de production; produites, délivrés ou rejetés  </a:t>
            </a:r>
          </a:p>
          <a:p>
            <a:r>
              <a:rPr lang="fr-FR" dirty="0"/>
              <a:t>Les axes d’analyse sont par  autoentrepreneur , par temps , par Banque , par canal de paiement et par unité de devise</a:t>
            </a:r>
          </a:p>
        </p:txBody>
      </p:sp>
    </p:spTree>
    <p:extLst>
      <p:ext uri="{BB962C8B-B14F-4D97-AF65-F5344CB8AC3E}">
        <p14:creationId xmlns:p14="http://schemas.microsoft.com/office/powerpoint/2010/main" val="24091700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362d286f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d362d286f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11s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Pour le domaine administration des ventes , 3 indicateurs ; le poids net en kilogramme , la quantité vendue et le chiffre d’affaire réalisé</a:t>
            </a:r>
          </a:p>
          <a:p>
            <a:pPr marL="0" lvl="0" indent="0" algn="l" rtl="0">
              <a:spcBef>
                <a:spcPts val="0"/>
              </a:spcBef>
              <a:spcAft>
                <a:spcPts val="0"/>
              </a:spcAft>
              <a:buNone/>
            </a:pPr>
            <a:r>
              <a:rPr lang="fr-FR" dirty="0"/>
              <a:t>Parmi Les axes d’analyse : l’agence ,le temps  le produit et le client.</a:t>
            </a:r>
            <a:endParaRPr dirty="0"/>
          </a:p>
        </p:txBody>
      </p:sp>
    </p:spTree>
    <p:extLst>
      <p:ext uri="{BB962C8B-B14F-4D97-AF65-F5344CB8AC3E}">
        <p14:creationId xmlns:p14="http://schemas.microsoft.com/office/powerpoint/2010/main" val="1587697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4s</a:t>
            </a:r>
          </a:p>
          <a:p>
            <a:pPr marL="0" lvl="0" indent="0" algn="l" rtl="0">
              <a:spcBef>
                <a:spcPts val="0"/>
              </a:spcBef>
              <a:spcAft>
                <a:spcPts val="0"/>
              </a:spcAft>
              <a:buNone/>
            </a:pPr>
            <a:r>
              <a:rPr lang="fr-FR" dirty="0"/>
              <a:t>Je commencerai par Vous situez dans le contexte général du projet </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2min 6 slides</a:t>
            </a:r>
          </a:p>
          <a:p>
            <a:pPr marL="0" lvl="0" indent="0" algn="l" rtl="0">
              <a:spcBef>
                <a:spcPts val="0"/>
              </a:spcBef>
              <a:spcAft>
                <a:spcPts val="0"/>
              </a:spcAft>
              <a:buNone/>
            </a:pPr>
            <a:r>
              <a:rPr lang="fr-FR" dirty="0"/>
              <a:t>Dans la partie Réalisation on montre les étapes de la construction  d’une chaine BI  puis on passe aux résultats avec des captures d’écran</a:t>
            </a:r>
          </a:p>
          <a:p>
            <a:pPr marL="0" lvl="0" indent="0" algn="l" rtl="0">
              <a:spcBef>
                <a:spcPts val="0"/>
              </a:spcBef>
              <a:spcAft>
                <a:spcPts val="0"/>
              </a:spcAft>
              <a:buNone/>
            </a:pPr>
            <a:r>
              <a:rPr lang="fr-FR" dirty="0"/>
              <a:t>2 min</a:t>
            </a:r>
          </a:p>
        </p:txBody>
      </p:sp>
    </p:spTree>
    <p:extLst>
      <p:ext uri="{BB962C8B-B14F-4D97-AF65-F5344CB8AC3E}">
        <p14:creationId xmlns:p14="http://schemas.microsoft.com/office/powerpoint/2010/main" val="2347390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fr-FR" dirty="0"/>
              <a:t>14s</a:t>
            </a:r>
          </a:p>
          <a:p>
            <a:pPr marL="158750" indent="0">
              <a:buNone/>
            </a:pPr>
            <a:r>
              <a:rPr lang="fr-FR" dirty="0"/>
              <a:t>On commence par extraire les données de la source ECC  à la cible PSA en exécutant un </a:t>
            </a:r>
            <a:r>
              <a:rPr lang="fr-FR" dirty="0" err="1"/>
              <a:t>infoPackage</a:t>
            </a:r>
            <a:endParaRPr lang="fr-FR" dirty="0"/>
          </a:p>
        </p:txBody>
      </p:sp>
    </p:spTree>
    <p:extLst>
      <p:ext uri="{BB962C8B-B14F-4D97-AF65-F5344CB8AC3E}">
        <p14:creationId xmlns:p14="http://schemas.microsoft.com/office/powerpoint/2010/main" val="25180573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20s</a:t>
            </a:r>
          </a:p>
          <a:p>
            <a:r>
              <a:rPr lang="fr-FR" b="0" i="0" dirty="0">
                <a:solidFill>
                  <a:srgbClr val="BDB7AF"/>
                </a:solidFill>
                <a:effectLst/>
                <a:latin typeface="Söhne"/>
              </a:rPr>
              <a:t>Ensuite, nous effectuons un mappage des zones de PSA vers les zones correspondantes du cube, en spécifiant le type de transformation : soit une affectation directe, une formule mathématique ou un code ABAP.</a:t>
            </a:r>
            <a:endParaRPr lang="fr-FR" dirty="0"/>
          </a:p>
        </p:txBody>
      </p:sp>
    </p:spTree>
    <p:extLst>
      <p:ext uri="{BB962C8B-B14F-4D97-AF65-F5344CB8AC3E}">
        <p14:creationId xmlns:p14="http://schemas.microsoft.com/office/powerpoint/2010/main" val="1431506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20s</a:t>
            </a:r>
          </a:p>
          <a:p>
            <a:r>
              <a:rPr lang="fr-FR" dirty="0"/>
              <a:t>Voici un aperçu de code ABAP pour développer l’indicateur de délai de livraison, ensuite ,On applique un DTP pour charger les données transformées au niveau de cube</a:t>
            </a:r>
          </a:p>
        </p:txBody>
      </p:sp>
    </p:spTree>
    <p:extLst>
      <p:ext uri="{BB962C8B-B14F-4D97-AF65-F5344CB8AC3E}">
        <p14:creationId xmlns:p14="http://schemas.microsoft.com/office/powerpoint/2010/main" val="15810162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4s</a:t>
            </a:r>
          </a:p>
          <a:p>
            <a:r>
              <a:rPr lang="fr-FR" dirty="0"/>
              <a:t>Voici un aperçu du cube Gestion opérationnelle</a:t>
            </a:r>
          </a:p>
        </p:txBody>
      </p:sp>
    </p:spTree>
    <p:extLst>
      <p:ext uri="{BB962C8B-B14F-4D97-AF65-F5344CB8AC3E}">
        <p14:creationId xmlns:p14="http://schemas.microsoft.com/office/powerpoint/2010/main" val="32693138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11s</a:t>
            </a:r>
          </a:p>
          <a:p>
            <a:pPr marL="158750" indent="0">
              <a:buNone/>
            </a:pPr>
            <a:r>
              <a:rPr lang="fr-FR" dirty="0"/>
              <a:t>La tache suivante est l’automatisation des processus ETL avec les chaines de processus , on peut même planifier l’exécution de la chaine à minuit ou une heure spécifique </a:t>
            </a:r>
          </a:p>
        </p:txBody>
      </p:sp>
    </p:spTree>
    <p:extLst>
      <p:ext uri="{BB962C8B-B14F-4D97-AF65-F5344CB8AC3E}">
        <p14:creationId xmlns:p14="http://schemas.microsoft.com/office/powerpoint/2010/main" val="3265006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10s</a:t>
            </a:r>
          </a:p>
          <a:p>
            <a:r>
              <a:rPr lang="fr-FR" dirty="0"/>
              <a:t>Pour réaliser des rapports on a besoin de créer des requêtes Bex pour </a:t>
            </a:r>
            <a:r>
              <a:rPr lang="fr-FR" dirty="0" err="1"/>
              <a:t>sp&amp;cifier</a:t>
            </a:r>
            <a:r>
              <a:rPr lang="fr-FR" dirty="0"/>
              <a:t> des filtres  et des règles de gestion  pour charger seulement les données utiles pour la visualisation.</a:t>
            </a:r>
          </a:p>
        </p:txBody>
      </p:sp>
    </p:spTree>
    <p:extLst>
      <p:ext uri="{BB962C8B-B14F-4D97-AF65-F5344CB8AC3E}">
        <p14:creationId xmlns:p14="http://schemas.microsoft.com/office/powerpoint/2010/main" val="1929613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7s</a:t>
            </a:r>
          </a:p>
          <a:p>
            <a:r>
              <a:rPr lang="fr-FR" dirty="0"/>
              <a:t>on crée aussi des variables Comme les variances et les écarts avec des formules spécifiques</a:t>
            </a:r>
          </a:p>
          <a:p>
            <a:r>
              <a:rPr lang="fr-FR" dirty="0"/>
              <a:t>2min s</a:t>
            </a:r>
          </a:p>
          <a:p>
            <a:r>
              <a:rPr lang="fr-FR" dirty="0"/>
              <a:t>1min17s</a:t>
            </a:r>
          </a:p>
        </p:txBody>
      </p:sp>
    </p:spTree>
    <p:extLst>
      <p:ext uri="{BB962C8B-B14F-4D97-AF65-F5344CB8AC3E}">
        <p14:creationId xmlns:p14="http://schemas.microsoft.com/office/powerpoint/2010/main" val="39448670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 51s</a:t>
            </a:r>
          </a:p>
          <a:p>
            <a:r>
              <a:rPr lang="fr-FR" dirty="0"/>
              <a:t>Je vous présente dés maintenant  les résultats de la visualisation et de la planification</a:t>
            </a:r>
          </a:p>
          <a:p>
            <a:r>
              <a:rPr lang="fr-FR" dirty="0"/>
              <a:t>Pour le domaine Gestion opérationnelle ,voici une histoire réalisée avec l’outil </a:t>
            </a:r>
            <a:r>
              <a:rPr lang="fr-FR" dirty="0" err="1"/>
              <a:t>Sap</a:t>
            </a:r>
            <a:r>
              <a:rPr lang="fr-FR" dirty="0"/>
              <a:t> Analytics Cloud pour visualiser l’indicateur de statut des volumes de livraison.</a:t>
            </a:r>
          </a:p>
          <a:p>
            <a:r>
              <a:rPr lang="fr-FR" dirty="0"/>
              <a:t>Au centre </a:t>
            </a:r>
            <a:r>
              <a:rPr lang="fr-FR" sz="1800" b="0" i="0" u="none" strike="noStrike" baseline="0" dirty="0">
                <a:solidFill>
                  <a:srgbClr val="000000"/>
                </a:solidFill>
                <a:latin typeface="Times New Roman" panose="02020603050405020304" pitchFamily="18" charset="0"/>
              </a:rPr>
              <a:t>le nombre d'objets livrés, </a:t>
            </a:r>
            <a:r>
              <a:rPr lang="fr-FR" dirty="0"/>
              <a:t>par Ville </a:t>
            </a:r>
            <a:r>
              <a:rPr lang="fr-FR" sz="1100" b="0" i="0" u="none" strike="noStrike" baseline="0" dirty="0">
                <a:solidFill>
                  <a:srgbClr val="000000"/>
                </a:solidFill>
                <a:latin typeface="Times New Roman" panose="02020603050405020304" pitchFamily="18" charset="0"/>
              </a:rPr>
              <a:t>. Ou bien  par </a:t>
            </a:r>
            <a:r>
              <a:rPr lang="fr-FR" dirty="0"/>
              <a:t>agence si on veut changer le niveau de granularité</a:t>
            </a:r>
          </a:p>
          <a:p>
            <a:r>
              <a:rPr lang="fr-FR" dirty="0"/>
              <a:t> </a:t>
            </a:r>
            <a:r>
              <a:rPr lang="fr-FR" sz="1100" b="0" i="0" u="none" strike="noStrike" baseline="0" dirty="0">
                <a:solidFill>
                  <a:srgbClr val="000000"/>
                </a:solidFill>
                <a:latin typeface="Times New Roman" panose="02020603050405020304" pitchFamily="18" charset="0"/>
              </a:rPr>
              <a:t>à coté de lui , il y a  le poids livré, regroupés par date ,on peut changer la granularité par année, pour devenir par trimestre ou par  mois </a:t>
            </a:r>
            <a:endParaRPr lang="fr-FR" dirty="0"/>
          </a:p>
        </p:txBody>
      </p:sp>
    </p:spTree>
    <p:extLst>
      <p:ext uri="{BB962C8B-B14F-4D97-AF65-F5344CB8AC3E}">
        <p14:creationId xmlns:p14="http://schemas.microsoft.com/office/powerpoint/2010/main" val="40255702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18s</a:t>
            </a:r>
          </a:p>
          <a:p>
            <a:r>
              <a:rPr lang="fr-FR" dirty="0"/>
              <a:t>Il existe aussi une visualisation géographique pour la répartition des volumes aux agences de Maroc , à droite on calcule l’écart entre l’année actuelle et l’année dernière pour les volumes déposés , reçu traité ou livré.</a:t>
            </a:r>
          </a:p>
        </p:txBody>
      </p:sp>
    </p:spTree>
    <p:extLst>
      <p:ext uri="{BB962C8B-B14F-4D97-AF65-F5344CB8AC3E}">
        <p14:creationId xmlns:p14="http://schemas.microsoft.com/office/powerpoint/2010/main" val="2098667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f89bbd41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f89bbd41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22s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374151"/>
                </a:solidFill>
                <a:effectLst/>
                <a:latin typeface="Söhne"/>
              </a:rPr>
              <a:t>La première sous-partie , est pour présenter mon organisme d’accueil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374151"/>
                </a:solidFill>
                <a:effectLst/>
                <a:latin typeface="Söhne"/>
              </a:rPr>
              <a:t>IBS ou bien </a:t>
            </a:r>
            <a:r>
              <a:rPr lang="fr-FR" b="0" i="0" dirty="0" err="1">
                <a:solidFill>
                  <a:srgbClr val="374151"/>
                </a:solidFill>
                <a:effectLst/>
                <a:latin typeface="Söhne"/>
              </a:rPr>
              <a:t>Inetum</a:t>
            </a:r>
            <a:r>
              <a:rPr lang="fr-FR" b="0" i="0" dirty="0">
                <a:solidFill>
                  <a:srgbClr val="374151"/>
                </a:solidFill>
                <a:effectLst/>
                <a:latin typeface="Söhne"/>
              </a:rPr>
              <a:t> Business Solutions, anciennement connue sous le nom de </a:t>
            </a:r>
            <a:r>
              <a:rPr lang="fr-FR" b="0" i="0" dirty="0" err="1">
                <a:solidFill>
                  <a:srgbClr val="374151"/>
                </a:solidFill>
                <a:effectLst/>
                <a:latin typeface="Söhne"/>
              </a:rPr>
              <a:t>Valuepass</a:t>
            </a:r>
            <a:r>
              <a:rPr lang="fr-FR" b="0" i="0" dirty="0">
                <a:solidFill>
                  <a:srgbClr val="374151"/>
                </a:solidFill>
                <a:effectLst/>
                <a:latin typeface="Söhne"/>
              </a:rPr>
              <a:t> Consulting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dirty="0">
              <a:solidFill>
                <a:srgbClr val="002060"/>
              </a:solidFill>
              <a:latin typeface="Open Sans ExtraBold"/>
              <a:ea typeface="Open Sans ExtraBold"/>
              <a:cs typeface="Open Sans ExtraBold"/>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374151"/>
                </a:solidFill>
                <a:effectLst/>
                <a:latin typeface="Söhne"/>
              </a:rPr>
              <a:t>Cette entreprise a une grande expertise dans le domaine des solutions SAP, et elle a su se positionner comme un acteur majeur en Afrique, en offrant des services de qualité à ses clients et en les accompagnant tout au long de leur transformation digitale.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374151"/>
                </a:solidFill>
                <a:effectLst/>
                <a:latin typeface="Söhne"/>
              </a:rPr>
              <a:t>Ils offrent  :  </a:t>
            </a:r>
            <a:r>
              <a:rPr lang="fr-FR" b="1" u="none" strike="noStrike" dirty="0">
                <a:solidFill>
                  <a:schemeClr val="accent1"/>
                </a:solidFill>
                <a:effectLst/>
                <a:uFill>
                  <a:solidFill>
                    <a:srgbClr val="000000"/>
                  </a:solidFill>
                </a:uFill>
                <a:ea typeface="Segoe UI Symbol" panose="020B0502040204020203" pitchFamily="34" charset="0"/>
                <a:cs typeface="Segoe UI Symbol" panose="020B0502040204020203" pitchFamily="34" charset="0"/>
              </a:rPr>
              <a:t>Conseil en management et Organisation </a:t>
            </a:r>
            <a:endParaRPr lang="fr-FR" b="1" dirty="0">
              <a:solidFill>
                <a:schemeClr val="accent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1" u="none" strike="noStrike" kern="1200" dirty="0">
                <a:solidFill>
                  <a:srgbClr val="FFFFFF"/>
                </a:solidFill>
                <a:effectLst/>
                <a:uFill>
                  <a:solidFill>
                    <a:srgbClr val="000000"/>
                  </a:solidFill>
                </a:uFill>
                <a:latin typeface="Arial"/>
                <a:ea typeface="Segoe UI Symbol" panose="020B0502040204020203" pitchFamily="34" charset="0"/>
                <a:cs typeface="Segoe UI Symbol" panose="020B0502040204020203" pitchFamily="34" charset="0"/>
              </a:rPr>
              <a:t>Conseil et Implémentation des ERP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1" u="none" strike="noStrike" kern="1200" dirty="0">
                <a:solidFill>
                  <a:srgbClr val="FFFFFF"/>
                </a:solidFill>
                <a:effectLst/>
                <a:uFill>
                  <a:solidFill>
                    <a:srgbClr val="000000"/>
                  </a:solidFill>
                </a:uFill>
                <a:latin typeface="Arial"/>
                <a:ea typeface="Segoe UI Symbol" panose="020B0502040204020203" pitchFamily="34" charset="0"/>
                <a:cs typeface="Segoe UI Symbol" panose="020B0502040204020203" pitchFamily="34" charset="0"/>
              </a:rPr>
              <a:t>Formation aux ERP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1" u="none" strike="noStrike" kern="1200" dirty="0">
                <a:solidFill>
                  <a:srgbClr val="FFFFFF"/>
                </a:solidFill>
                <a:effectLst/>
                <a:uFill>
                  <a:solidFill>
                    <a:srgbClr val="000000"/>
                  </a:solidFill>
                </a:uFill>
                <a:latin typeface="Arial"/>
                <a:ea typeface="Segoe UI Symbol" panose="020B0502040204020203" pitchFamily="34" charset="0"/>
                <a:cs typeface="Segoe UI Symbol" panose="020B0502040204020203" pitchFamily="34" charset="0"/>
              </a:rPr>
              <a:t>Développement Off-shore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1" u="none" strike="noStrike" kern="1200" dirty="0">
                <a:solidFill>
                  <a:srgbClr val="FFFFFF"/>
                </a:solidFill>
                <a:effectLst/>
                <a:uFill>
                  <a:solidFill>
                    <a:srgbClr val="000000"/>
                  </a:solidFill>
                </a:uFill>
                <a:latin typeface="Arial"/>
                <a:ea typeface="Segoe UI Symbol" panose="020B0502040204020203" pitchFamily="34" charset="0"/>
                <a:cs typeface="Segoe UI Symbol" panose="020B0502040204020203" pitchFamily="34" charset="0"/>
              </a:rPr>
              <a:t>Développement sur la technologie ABAP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p:txBody>
      </p:sp>
    </p:spTree>
    <p:extLst>
      <p:ext uri="{BB962C8B-B14F-4D97-AF65-F5344CB8AC3E}">
        <p14:creationId xmlns:p14="http://schemas.microsoft.com/office/powerpoint/2010/main" val="15446983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a:t>19s</a:t>
            </a:r>
          </a:p>
          <a:p>
            <a:r>
              <a:rPr lang="fr-FR" dirty="0"/>
              <a:t>Cette </a:t>
            </a:r>
            <a:r>
              <a:rPr lang="fr-FR" dirty="0" err="1"/>
              <a:t>deuxieme</a:t>
            </a:r>
            <a:r>
              <a:rPr lang="fr-FR" dirty="0"/>
              <a:t> histoire est faite pour l’indicateur de délai de livraison , </a:t>
            </a:r>
            <a:r>
              <a:rPr lang="fr-FR" sz="1800" b="0" i="0" u="none" strike="noStrike" baseline="0" dirty="0">
                <a:solidFill>
                  <a:srgbClr val="000000"/>
                </a:solidFill>
                <a:latin typeface="Times New Roman" panose="02020603050405020304" pitchFamily="18" charset="0"/>
              </a:rPr>
              <a:t>l’un de ces visualisations est la classification de délais de livraison en fonction de différentes périodes de temps. Tels que 1jour moins de 3j et moins d’une semaine </a:t>
            </a:r>
            <a:r>
              <a:rPr lang="fr-FR" sz="1800" b="0" i="0" u="none" strike="noStrike" baseline="0" dirty="0" err="1">
                <a:solidFill>
                  <a:srgbClr val="000000"/>
                </a:solidFill>
                <a:latin typeface="Times New Roman" panose="02020603050405020304" pitchFamily="18" charset="0"/>
              </a:rPr>
              <a:t>etc</a:t>
            </a:r>
            <a:r>
              <a:rPr lang="fr-FR" sz="1800" b="0" i="0" u="none" strike="noStrike" baseline="0" dirty="0">
                <a:solidFill>
                  <a:srgbClr val="000000"/>
                </a:solidFill>
                <a:latin typeface="Times New Roman" panose="02020603050405020304" pitchFamily="18" charset="0"/>
              </a:rPr>
              <a:t> .</a:t>
            </a:r>
          </a:p>
          <a:p>
            <a:endParaRPr lang="fr-FR" sz="1800" b="0" i="0" u="none" strike="noStrike" baseline="0" dirty="0">
              <a:solidFill>
                <a:srgbClr val="000000"/>
              </a:solidFill>
              <a:latin typeface="Times New Roman" panose="02020603050405020304" pitchFamily="18" charset="0"/>
            </a:endParaRPr>
          </a:p>
          <a:p>
            <a:r>
              <a:rPr lang="fr-FR" sz="1800" b="0" i="0" u="none" strike="noStrike" baseline="0" dirty="0">
                <a:solidFill>
                  <a:srgbClr val="000000"/>
                </a:solidFill>
                <a:latin typeface="Times New Roman" panose="02020603050405020304" pitchFamily="18" charset="0"/>
              </a:rPr>
              <a:t>1min09s</a:t>
            </a:r>
            <a:endParaRPr lang="fr-FR" dirty="0"/>
          </a:p>
        </p:txBody>
      </p:sp>
    </p:spTree>
    <p:extLst>
      <p:ext uri="{BB962C8B-B14F-4D97-AF65-F5344CB8AC3E}">
        <p14:creationId xmlns:p14="http://schemas.microsoft.com/office/powerpoint/2010/main" val="40091028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b="0" i="0" dirty="0">
                <a:solidFill>
                  <a:srgbClr val="BDB7AF"/>
                </a:solidFill>
                <a:effectLst/>
                <a:latin typeface="Söhne"/>
              </a:rPr>
              <a:t>20</a:t>
            </a:r>
            <a:endParaRPr lang="fr-FR"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Pour le domaine Autoentrepreneur , on peut imprimer un rapport avec SAP BO qui montre le nombre total des cartes délivrés, en attente de production , produites ou rejetés </a:t>
            </a:r>
            <a:r>
              <a:rPr lang="fr-FR" b="0" i="0" dirty="0">
                <a:solidFill>
                  <a:srgbClr val="BDB7AF"/>
                </a:solidFill>
                <a:effectLst/>
                <a:latin typeface="Söhne"/>
              </a:rPr>
              <a:t>pour l’ensemble des agences</a:t>
            </a:r>
            <a:endParaRPr lang="fr-FR" dirty="0"/>
          </a:p>
          <a:p>
            <a:endParaRPr lang="fr-FR" dirty="0"/>
          </a:p>
        </p:txBody>
      </p:sp>
    </p:spTree>
    <p:extLst>
      <p:ext uri="{BB962C8B-B14F-4D97-AF65-F5344CB8AC3E}">
        <p14:creationId xmlns:p14="http://schemas.microsoft.com/office/powerpoint/2010/main" val="37571134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18s</a:t>
            </a:r>
          </a:p>
          <a:p>
            <a:pPr marL="158750" indent="0">
              <a:buNone/>
            </a:pPr>
            <a:r>
              <a:rPr lang="fr-FR" dirty="0"/>
              <a:t>Enfin , Dans le domaine administration des ventes , un rapport pour les ventes des produits de catégorie Colis comme Amana Express , Amana International</a:t>
            </a:r>
          </a:p>
          <a:p>
            <a:pPr marL="158750" indent="0">
              <a:buNone/>
            </a:pPr>
            <a:r>
              <a:rPr lang="fr-FR" dirty="0"/>
              <a:t>De plus, </a:t>
            </a:r>
            <a:endParaRPr lang="fr-FR" b="0" i="0" dirty="0">
              <a:solidFill>
                <a:srgbClr val="000000"/>
              </a:solidFill>
              <a:effectLst/>
              <a:latin typeface="Arial"/>
            </a:endParaRPr>
          </a:p>
          <a:p>
            <a:pPr marL="158750" indent="0">
              <a:buNone/>
            </a:pPr>
            <a:r>
              <a:rPr lang="fr-FR" b="0" i="0" dirty="0">
                <a:solidFill>
                  <a:srgbClr val="BDB7AF"/>
                </a:solidFill>
                <a:effectLst/>
                <a:latin typeface="Söhne"/>
              </a:rPr>
              <a:t>L'objectif mensuel des ventes, envoyé par le client, est affiché afin de le comparer au chiffre d'affaires réalisé.</a:t>
            </a:r>
          </a:p>
          <a:p>
            <a:pPr marL="158750" indent="0">
              <a:buNone/>
            </a:pPr>
            <a:r>
              <a:rPr lang="fr-FR" b="0" i="0" dirty="0">
                <a:solidFill>
                  <a:srgbClr val="BDB7AF"/>
                </a:solidFill>
                <a:effectLst/>
                <a:latin typeface="Söhne"/>
              </a:rPr>
              <a:t>2min12s</a:t>
            </a:r>
            <a:endParaRPr lang="fr-FR" dirty="0"/>
          </a:p>
        </p:txBody>
      </p:sp>
    </p:spTree>
    <p:extLst>
      <p:ext uri="{BB962C8B-B14F-4D97-AF65-F5344CB8AC3E}">
        <p14:creationId xmlns:p14="http://schemas.microsoft.com/office/powerpoint/2010/main" val="2913206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1min6s</a:t>
            </a:r>
          </a:p>
          <a:p>
            <a:r>
              <a:rPr lang="fr-FR" dirty="0"/>
              <a:t>Ces objectifs saisis dans des fichiers plats ne sont pas fiables et c’est moins de confiance de s’appuyer sur eux pour la planification </a:t>
            </a:r>
          </a:p>
          <a:p>
            <a:r>
              <a:rPr lang="fr-FR" dirty="0"/>
              <a:t>On utilise encore une fois l’outil SAP Analytics cloud pour élaborer  des modèles de planification des ventes de l’année 2022 ;à la fin , on compare les ventes planifiées avec les ventes réels  pour savoir à quel degré cette planification est  satisfaisante et éclairée.</a:t>
            </a:r>
          </a:p>
          <a:p>
            <a:r>
              <a:rPr lang="fr-FR" sz="1800" b="0" i="0" u="none" strike="noStrike" baseline="0" dirty="0">
                <a:solidFill>
                  <a:srgbClr val="000000"/>
                </a:solidFill>
                <a:latin typeface="Times New Roman" panose="02020603050405020304" pitchFamily="18" charset="0"/>
              </a:rPr>
              <a:t>,Au-dessous de la première page de cette histoire  il existe un tableau dynamique pour comparer les ventes réelles de 2021 avec les objectifs </a:t>
            </a:r>
            <a:r>
              <a:rPr lang="fr-FR" sz="1800" b="0" i="0" u="none" strike="noStrike" baseline="0" dirty="0" err="1">
                <a:solidFill>
                  <a:srgbClr val="000000"/>
                </a:solidFill>
                <a:latin typeface="Times New Roman" panose="02020603050405020304" pitchFamily="18" charset="0"/>
              </a:rPr>
              <a:t>afixé</a:t>
            </a:r>
            <a:r>
              <a:rPr lang="fr-FR" sz="1800" b="0" i="0" u="none" strike="noStrike" baseline="0" dirty="0">
                <a:solidFill>
                  <a:srgbClr val="000000"/>
                </a:solidFill>
                <a:latin typeface="Times New Roman" panose="02020603050405020304" pitchFamily="18" charset="0"/>
              </a:rPr>
              <a:t> par le client . </a:t>
            </a:r>
          </a:p>
          <a:p>
            <a:r>
              <a:rPr lang="fr-FR" sz="1800" b="0" i="0" u="none" strike="noStrike" baseline="0" dirty="0">
                <a:solidFill>
                  <a:srgbClr val="000000"/>
                </a:solidFill>
                <a:latin typeface="Times New Roman" panose="02020603050405020304" pitchFamily="18" charset="0"/>
              </a:rPr>
              <a:t>On remarque que les écarts ,;dépassent certains millions de dirham pour la majorité des produits. Ce Qui démontre un manque de précision</a:t>
            </a:r>
            <a:endParaRPr lang="fr-FR" dirty="0"/>
          </a:p>
        </p:txBody>
      </p:sp>
    </p:spTree>
    <p:extLst>
      <p:ext uri="{BB962C8B-B14F-4D97-AF65-F5344CB8AC3E}">
        <p14:creationId xmlns:p14="http://schemas.microsoft.com/office/powerpoint/2010/main" val="4005754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b="0" i="0" u="none" strike="noStrike" baseline="0" dirty="0">
                <a:solidFill>
                  <a:srgbClr val="000000"/>
                </a:solidFill>
                <a:latin typeface="Times New Roman" panose="02020603050405020304" pitchFamily="18" charset="0"/>
              </a:rPr>
              <a:t>35s</a:t>
            </a:r>
          </a:p>
          <a:p>
            <a:r>
              <a:rPr lang="fr-FR" sz="1800" b="0" i="0" u="none" strike="noStrike" baseline="0" dirty="0">
                <a:solidFill>
                  <a:srgbClr val="000000"/>
                </a:solidFill>
                <a:latin typeface="Times New Roman" panose="02020603050405020304" pitchFamily="18" charset="0"/>
              </a:rPr>
              <a:t>Sur la deuxième page, nous visualisons les résultats d’appliquer un scénario de prédiction intégré avec l’outil SAC. La précision de modèle est égale à 72,42%, </a:t>
            </a:r>
          </a:p>
          <a:p>
            <a:r>
              <a:rPr lang="fr-FR" sz="1800" b="0" i="0" u="none" strike="noStrike" baseline="0" dirty="0">
                <a:solidFill>
                  <a:srgbClr val="000000"/>
                </a:solidFill>
                <a:latin typeface="Times New Roman" panose="02020603050405020304" pitchFamily="18" charset="0"/>
              </a:rPr>
              <a:t>En cliquant sur le bouton en bleu qui représente une action, pour copier les données de la version ‘</a:t>
            </a:r>
            <a:r>
              <a:rPr lang="fr-FR" sz="1800" b="0" i="0" u="none" strike="noStrike" baseline="0" dirty="0" err="1">
                <a:solidFill>
                  <a:srgbClr val="000000"/>
                </a:solidFill>
                <a:latin typeface="Times New Roman" panose="02020603050405020304" pitchFamily="18" charset="0"/>
              </a:rPr>
              <a:t>Forecast</a:t>
            </a:r>
            <a:r>
              <a:rPr lang="fr-FR" sz="1800" b="0" i="0" u="none" strike="noStrike" baseline="0" dirty="0">
                <a:solidFill>
                  <a:srgbClr val="000000"/>
                </a:solidFill>
                <a:latin typeface="Times New Roman" panose="02020603050405020304" pitchFamily="18" charset="0"/>
              </a:rPr>
              <a:t>’ à la version de planification ‘</a:t>
            </a:r>
            <a:r>
              <a:rPr lang="fr-FR" sz="1800" b="0" i="0" u="none" strike="noStrike" baseline="0" dirty="0" err="1">
                <a:solidFill>
                  <a:srgbClr val="000000"/>
                </a:solidFill>
                <a:latin typeface="Times New Roman" panose="02020603050405020304" pitchFamily="18" charset="0"/>
              </a:rPr>
              <a:t>Plan_By_Forecast</a:t>
            </a:r>
            <a:r>
              <a:rPr lang="fr-FR" sz="1800" b="0" i="0" u="none" strike="noStrike" baseline="0" dirty="0">
                <a:solidFill>
                  <a:srgbClr val="000000"/>
                </a:solidFill>
                <a:latin typeface="Times New Roman" panose="02020603050405020304" pitchFamily="18" charset="0"/>
              </a:rPr>
              <a:t>’. </a:t>
            </a:r>
            <a:endParaRPr lang="fr-FR" dirty="0"/>
          </a:p>
        </p:txBody>
      </p:sp>
    </p:spTree>
    <p:extLst>
      <p:ext uri="{BB962C8B-B14F-4D97-AF65-F5344CB8AC3E}">
        <p14:creationId xmlns:p14="http://schemas.microsoft.com/office/powerpoint/2010/main" val="3452767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b="0" i="0" u="none" strike="noStrike" baseline="0" dirty="0">
                <a:solidFill>
                  <a:srgbClr val="000000"/>
                </a:solidFill>
                <a:latin typeface="Times New Roman" panose="02020603050405020304" pitchFamily="18" charset="0"/>
              </a:rPr>
              <a:t>18s</a:t>
            </a:r>
          </a:p>
          <a:p>
            <a:r>
              <a:rPr lang="fr-FR" sz="1800" b="0" i="0" u="none" strike="noStrike" baseline="0" dirty="0">
                <a:solidFill>
                  <a:srgbClr val="000000"/>
                </a:solidFill>
                <a:latin typeface="Times New Roman" panose="02020603050405020304" pitchFamily="18" charset="0"/>
              </a:rPr>
              <a:t>Sur la troisième page intitulée ‘Real &amp; Planning’, j’ai la possibilité de préparer un modèle de planification 2022 basé sur les données réelles de 2021 la valeur planifiée est  la valeur réelle +10% </a:t>
            </a:r>
          </a:p>
          <a:p>
            <a:r>
              <a:rPr lang="fr-FR" sz="1800" b="0" i="0" u="none" strike="noStrike" baseline="0" dirty="0">
                <a:solidFill>
                  <a:srgbClr val="000000"/>
                </a:solidFill>
                <a:latin typeface="Times New Roman" panose="02020603050405020304" pitchFamily="18" charset="0"/>
              </a:rPr>
              <a:t>On copie les données à la version ‘</a:t>
            </a:r>
            <a:r>
              <a:rPr lang="fr-FR" sz="1800" b="0" i="0" u="none" strike="noStrike" baseline="0" dirty="0" err="1">
                <a:solidFill>
                  <a:srgbClr val="000000"/>
                </a:solidFill>
                <a:latin typeface="Times New Roman" panose="02020603050405020304" pitchFamily="18" charset="0"/>
              </a:rPr>
              <a:t>Plan_By_Real</a:t>
            </a:r>
            <a:r>
              <a:rPr lang="fr-FR" sz="1800" b="0" i="0" u="none" strike="noStrike" baseline="0" dirty="0">
                <a:solidFill>
                  <a:srgbClr val="000000"/>
                </a:solidFill>
                <a:latin typeface="Times New Roman" panose="02020603050405020304" pitchFamily="18" charset="0"/>
              </a:rPr>
              <a:t>’</a:t>
            </a:r>
            <a:endParaRPr lang="fr-FR" dirty="0"/>
          </a:p>
        </p:txBody>
      </p:sp>
    </p:spTree>
    <p:extLst>
      <p:ext uri="{BB962C8B-B14F-4D97-AF65-F5344CB8AC3E}">
        <p14:creationId xmlns:p14="http://schemas.microsoft.com/office/powerpoint/2010/main" val="3890173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b="0" i="0" u="none" strike="noStrike" baseline="0" dirty="0">
                <a:solidFill>
                  <a:srgbClr val="000000"/>
                </a:solidFill>
                <a:latin typeface="Times New Roman" panose="02020603050405020304" pitchFamily="18" charset="0"/>
              </a:rPr>
              <a:t>30s</a:t>
            </a:r>
          </a:p>
          <a:p>
            <a:r>
              <a:rPr lang="fr-FR" sz="1800" b="0" i="0" u="none" strike="noStrike" baseline="0" dirty="0">
                <a:solidFill>
                  <a:srgbClr val="000000"/>
                </a:solidFill>
                <a:latin typeface="Times New Roman" panose="02020603050405020304" pitchFamily="18" charset="0"/>
              </a:rPr>
              <a:t>Sur la quatrième page je prépare un modèle de simulation basé sur le Value Driver </a:t>
            </a:r>
            <a:r>
              <a:rPr lang="fr-FR" sz="1800" b="0" i="0" u="none" strike="noStrike" baseline="0" dirty="0" err="1">
                <a:solidFill>
                  <a:srgbClr val="000000"/>
                </a:solidFill>
                <a:latin typeface="Times New Roman" panose="02020603050405020304" pitchFamily="18" charset="0"/>
              </a:rPr>
              <a:t>Tree</a:t>
            </a:r>
            <a:r>
              <a:rPr lang="fr-FR" sz="1800" b="0" i="0" u="none" strike="noStrike" baseline="0" dirty="0">
                <a:solidFill>
                  <a:srgbClr val="000000"/>
                </a:solidFill>
                <a:latin typeface="Times New Roman" panose="02020603050405020304" pitchFamily="18" charset="0"/>
              </a:rPr>
              <a:t> (VDT). </a:t>
            </a:r>
          </a:p>
          <a:p>
            <a:r>
              <a:rPr lang="fr-FR" sz="1800" b="0" i="0" u="none" strike="noStrike" baseline="0" dirty="0">
                <a:solidFill>
                  <a:srgbClr val="000000"/>
                </a:solidFill>
                <a:latin typeface="Times New Roman" panose="02020603050405020304" pitchFamily="18" charset="0"/>
              </a:rPr>
              <a:t>sa hiérarchie est déterminée par des formules reliant les indicateurs de simulation. </a:t>
            </a:r>
          </a:p>
          <a:p>
            <a:r>
              <a:rPr lang="fr-FR" sz="1800" b="0" i="0" u="none" strike="noStrike" baseline="0" dirty="0">
                <a:solidFill>
                  <a:srgbClr val="000000"/>
                </a:solidFill>
                <a:latin typeface="Times New Roman" panose="02020603050405020304" pitchFamily="18" charset="0"/>
              </a:rPr>
              <a:t>On peut modifier seulement 4 indicateurs de simulation comme</a:t>
            </a:r>
          </a:p>
          <a:p>
            <a:r>
              <a:rPr lang="fr-FR" sz="1800" b="0" i="0" u="none" strike="noStrike" baseline="0" dirty="0">
                <a:solidFill>
                  <a:srgbClr val="000000"/>
                </a:solidFill>
                <a:latin typeface="Times New Roman" panose="02020603050405020304" pitchFamily="18" charset="0"/>
              </a:rPr>
              <a:t> Indice de croissance du marché , </a:t>
            </a:r>
          </a:p>
          <a:p>
            <a:r>
              <a:rPr lang="fr-FR" sz="1800" b="0" i="0" u="none" strike="noStrike" baseline="0" dirty="0">
                <a:solidFill>
                  <a:srgbClr val="000000"/>
                </a:solidFill>
                <a:latin typeface="Times New Roman" panose="02020603050405020304" pitchFamily="18" charset="0"/>
              </a:rPr>
              <a:t>Et l’ambition commerciale</a:t>
            </a:r>
          </a:p>
          <a:p>
            <a:r>
              <a:rPr lang="fr-FR" sz="1800" b="0" i="0" u="none" strike="noStrike" baseline="0" dirty="0">
                <a:solidFill>
                  <a:srgbClr val="000000"/>
                </a:solidFill>
                <a:latin typeface="Times New Roman" panose="02020603050405020304" pitchFamily="18" charset="0"/>
              </a:rPr>
              <a:t>Les ventes net  et les autres indicateurs de simulation seront calculées automatiquement </a:t>
            </a:r>
            <a:endParaRPr lang="fr-FR" dirty="0"/>
          </a:p>
        </p:txBody>
      </p:sp>
    </p:spTree>
    <p:extLst>
      <p:ext uri="{BB962C8B-B14F-4D97-AF65-F5344CB8AC3E}">
        <p14:creationId xmlns:p14="http://schemas.microsoft.com/office/powerpoint/2010/main" val="42256534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9s</a:t>
            </a:r>
          </a:p>
          <a:p>
            <a:r>
              <a:rPr lang="fr-FR" dirty="0"/>
              <a:t>Ce processus nécessite une étude approfondie pour chaque produit avec ses influenceurs , enfin on a arrivé à préparer une version de de simulation des ventes pour l’année 2022</a:t>
            </a:r>
          </a:p>
        </p:txBody>
      </p:sp>
    </p:spTree>
    <p:extLst>
      <p:ext uri="{BB962C8B-B14F-4D97-AF65-F5344CB8AC3E}">
        <p14:creationId xmlns:p14="http://schemas.microsoft.com/office/powerpoint/2010/main" val="24055427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b="0" i="0" u="none" strike="noStrike" baseline="0" dirty="0">
                <a:solidFill>
                  <a:srgbClr val="000000"/>
                </a:solidFill>
                <a:latin typeface="Times New Roman" panose="02020603050405020304" pitchFamily="18" charset="0"/>
              </a:rPr>
              <a:t>10s</a:t>
            </a:r>
          </a:p>
          <a:p>
            <a:r>
              <a:rPr lang="fr-FR" sz="1800" b="0" i="0" u="none" strike="noStrike" baseline="0" dirty="0">
                <a:solidFill>
                  <a:srgbClr val="000000"/>
                </a:solidFill>
                <a:latin typeface="Times New Roman" panose="02020603050405020304" pitchFamily="18" charset="0"/>
              </a:rPr>
              <a:t>Sur la cinquième page je prépare le modèle final de planification. En lançant l’un des trois Actions, je copie les données de planification à la version ‘Plan’. </a:t>
            </a:r>
            <a:endParaRPr lang="fr-FR" dirty="0"/>
          </a:p>
        </p:txBody>
      </p:sp>
    </p:spTree>
    <p:extLst>
      <p:ext uri="{BB962C8B-B14F-4D97-AF65-F5344CB8AC3E}">
        <p14:creationId xmlns:p14="http://schemas.microsoft.com/office/powerpoint/2010/main" val="37298052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b="0" i="0" u="none" strike="noStrike" baseline="0" dirty="0">
                <a:solidFill>
                  <a:srgbClr val="000000"/>
                </a:solidFill>
                <a:latin typeface="Times New Roman" panose="02020603050405020304" pitchFamily="18" charset="0"/>
              </a:rPr>
              <a:t>17s</a:t>
            </a:r>
          </a:p>
          <a:p>
            <a:r>
              <a:rPr lang="fr-FR" sz="1800" b="0" i="0" u="none" strike="noStrike" baseline="0" dirty="0">
                <a:solidFill>
                  <a:srgbClr val="000000"/>
                </a:solidFill>
                <a:latin typeface="Times New Roman" panose="02020603050405020304" pitchFamily="18" charset="0"/>
              </a:rPr>
              <a:t>Sur la dernière page ; </a:t>
            </a:r>
          </a:p>
          <a:p>
            <a:r>
              <a:rPr lang="fr-FR" sz="1800" b="0" i="0" u="none" strike="noStrike" baseline="0" dirty="0">
                <a:solidFill>
                  <a:srgbClr val="000000"/>
                </a:solidFill>
                <a:latin typeface="Times New Roman" panose="02020603050405020304" pitchFamily="18" charset="0"/>
              </a:rPr>
              <a:t>le suivi mensuel permet de visualiser rapidement les variances entre les ventes réelles et les ventes planifiées et d'identifier les zones nécessitant une attention particulière ou des actions correctives. </a:t>
            </a:r>
            <a:endParaRPr lang="fr-FR" dirty="0"/>
          </a:p>
        </p:txBody>
      </p:sp>
    </p:spTree>
    <p:extLst>
      <p:ext uri="{BB962C8B-B14F-4D97-AF65-F5344CB8AC3E}">
        <p14:creationId xmlns:p14="http://schemas.microsoft.com/office/powerpoint/2010/main" val="3041837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FR" dirty="0"/>
              <a:t>15s</a:t>
            </a:r>
          </a:p>
          <a:p>
            <a:r>
              <a:rPr lang="fr-FR" dirty="0"/>
              <a:t>Voici  l’organigramme de la structure de l'entreprise ,</a:t>
            </a:r>
          </a:p>
          <a:p>
            <a:r>
              <a:rPr lang="fr-FR" dirty="0"/>
              <a:t>Je suis un membre de L’équipe SAP Bi qui appartient au département Intégration SAP spécifique</a:t>
            </a:r>
          </a:p>
          <a:p>
            <a:r>
              <a:rPr lang="fr-FR" dirty="0"/>
              <a:t>L’équipe est qualifié pour comprendre les besoins métiers des entreprises et développer des solutions techniques efficaces dans le domaine de Business Intelligence</a:t>
            </a:r>
          </a:p>
        </p:txBody>
      </p:sp>
    </p:spTree>
    <p:extLst>
      <p:ext uri="{BB962C8B-B14F-4D97-AF65-F5344CB8AC3E}">
        <p14:creationId xmlns:p14="http://schemas.microsoft.com/office/powerpoint/2010/main" val="41030106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4min17s</a:t>
            </a:r>
          </a:p>
          <a:p>
            <a:pPr marL="0" lvl="0" indent="0" algn="l" rtl="0">
              <a:spcBef>
                <a:spcPts val="0"/>
              </a:spcBef>
              <a:spcAft>
                <a:spcPts val="0"/>
              </a:spcAft>
              <a:buNone/>
            </a:pPr>
            <a:endParaRPr lang="fr-FR" dirty="0"/>
          </a:p>
          <a:p>
            <a:pPr marL="0" lvl="0" indent="0" algn="l" rtl="0">
              <a:spcBef>
                <a:spcPts val="0"/>
              </a:spcBef>
              <a:spcAft>
                <a:spcPts val="0"/>
              </a:spcAft>
              <a:buNone/>
            </a:pPr>
            <a:r>
              <a:rPr lang="fr-FR"/>
              <a:t>4min6s</a:t>
            </a:r>
            <a:endParaRPr dirty="0"/>
          </a:p>
        </p:txBody>
      </p:sp>
    </p:spTree>
    <p:extLst>
      <p:ext uri="{BB962C8B-B14F-4D97-AF65-F5344CB8AC3E}">
        <p14:creationId xmlns:p14="http://schemas.microsoft.com/office/powerpoint/2010/main" val="32711631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fr-FR" dirty="0"/>
              <a:t>25s</a:t>
            </a:r>
          </a:p>
          <a:p>
            <a:pPr marL="158750" indent="0">
              <a:buNone/>
            </a:pPr>
            <a:r>
              <a:rPr lang="fr-FR" dirty="0"/>
              <a:t>Le tableau suivant récapitule les améliorations que la solution a apporté</a:t>
            </a:r>
          </a:p>
          <a:p>
            <a:pPr marL="158750" indent="0">
              <a:buNone/>
            </a:pPr>
            <a:r>
              <a:rPr lang="fr-FR" dirty="0"/>
              <a:t>Le temps de traitement et d’analyse et l’actualisation des rapports  diminue de 3 semaines à moins d’une minute.</a:t>
            </a:r>
          </a:p>
          <a:p>
            <a:pPr marL="158750" indent="0">
              <a:buNone/>
            </a:pPr>
            <a:r>
              <a:rPr lang="fr-FR" dirty="0"/>
              <a:t>Les indicateurs sont devenue optimisés et fiables</a:t>
            </a:r>
          </a:p>
          <a:p>
            <a:pPr marL="158750" indent="0">
              <a:buNone/>
            </a:pPr>
            <a:r>
              <a:rPr lang="fr-FR" dirty="0"/>
              <a:t>Les processus ETL sont automatisés</a:t>
            </a:r>
          </a:p>
          <a:p>
            <a:pPr marL="158750" indent="0">
              <a:buNone/>
            </a:pPr>
            <a:r>
              <a:rPr lang="fr-FR" dirty="0"/>
              <a:t>Les visualisations sont bien présentes et dynamiques  </a:t>
            </a:r>
          </a:p>
          <a:p>
            <a:pPr marL="158750" indent="0">
              <a:buNone/>
            </a:pPr>
            <a:r>
              <a:rPr lang="fr-FR" dirty="0"/>
              <a:t>Enfin les modelés de planification sont devenue  éclairés et précises  et il  garantit  la collaboration entre l’ensemble des décideurs  </a:t>
            </a:r>
          </a:p>
        </p:txBody>
      </p:sp>
    </p:spTree>
    <p:extLst>
      <p:ext uri="{BB962C8B-B14F-4D97-AF65-F5344CB8AC3E}">
        <p14:creationId xmlns:p14="http://schemas.microsoft.com/office/powerpoint/2010/main" val="13580684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a:p>
            <a:r>
              <a:rPr lang="fr-FR" dirty="0"/>
              <a:t>32 s</a:t>
            </a:r>
          </a:p>
          <a:p>
            <a:r>
              <a:rPr lang="fr-FR" dirty="0"/>
              <a:t>Concernant les perspectives il reste la réalisation des visualisations pour des autre modules tels que  le CRM  et la gestion de stock</a:t>
            </a:r>
          </a:p>
          <a:p>
            <a:r>
              <a:rPr lang="fr-FR" dirty="0"/>
              <a:t>Ensuite Réaliser un plan d’audit pour la solution BI réalisée</a:t>
            </a:r>
          </a:p>
          <a:p>
            <a:r>
              <a:rPr lang="fr-FR" dirty="0"/>
              <a:t>D’autre part , commencer la migration vers l’ERP S/4HANA qui s’appui sur la base de données SAP HANA qui est un système de gestion de base de données en mémoire  et qui permet un accès rapide et une analyse en temps réel </a:t>
            </a:r>
          </a:p>
          <a:p>
            <a:r>
              <a:rPr lang="fr-FR" dirty="0"/>
              <a:t> enfin la migration vers SAP BW/4HANA pou accéder à d’autre fonctionnalités plus récentes et plus optimisés</a:t>
            </a:r>
          </a:p>
        </p:txBody>
      </p:sp>
    </p:spTree>
    <p:extLst>
      <p:ext uri="{BB962C8B-B14F-4D97-AF65-F5344CB8AC3E}">
        <p14:creationId xmlns:p14="http://schemas.microsoft.com/office/powerpoint/2010/main" val="25527401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362d286f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d362d286f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1min 2slides</a:t>
            </a:r>
          </a:p>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3226254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f89bbd41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f89bbd41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fr-FR" b="0" i="0" dirty="0">
                <a:solidFill>
                  <a:srgbClr val="374151"/>
                </a:solidFill>
                <a:effectLst/>
                <a:latin typeface="Söhne"/>
              </a:rPr>
              <a:t>33s</a:t>
            </a:r>
          </a:p>
          <a:p>
            <a:pPr algn="l"/>
            <a:r>
              <a:rPr lang="fr-FR" b="0" i="0" dirty="0">
                <a:solidFill>
                  <a:srgbClr val="374151"/>
                </a:solidFill>
                <a:effectLst/>
                <a:latin typeface="Söhne"/>
              </a:rPr>
              <a:t>Bonjour à tous,</a:t>
            </a:r>
          </a:p>
          <a:p>
            <a:pPr algn="l"/>
            <a:r>
              <a:rPr lang="fr-FR" b="0" i="0" dirty="0">
                <a:solidFill>
                  <a:srgbClr val="374151"/>
                </a:solidFill>
                <a:effectLst/>
                <a:latin typeface="Söhne"/>
              </a:rPr>
              <a:t>Je suis heureux de vous présenter aujourd'hui mon  projet de fin d'études, qui consiste à mettre en œuvre une solution décisionnelle exploitant les données de l'ERP SAP avec l'outil SAP Analytics Cloud.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0" i="0" dirty="0">
                <a:solidFill>
                  <a:srgbClr val="BDB7AF"/>
                </a:solidFill>
                <a:effectLst/>
                <a:latin typeface="Söhne"/>
              </a:rPr>
              <a:t>Je tiens à exprimer ma gratitude envers les membres du jury pour leur présence, ainsi qu'envers toutes les personnes présentes ici aujourd'hui.</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b="0" i="0" dirty="0">
              <a:solidFill>
                <a:srgbClr val="374151"/>
              </a:solidFill>
              <a:effectLst/>
              <a:latin typeface="Söhne"/>
            </a:endParaRPr>
          </a:p>
          <a:p>
            <a:pPr marL="0" lvl="0" indent="0" algn="l" rtl="0">
              <a:spcBef>
                <a:spcPts val="0"/>
              </a:spcBef>
              <a:spcAft>
                <a:spcPts val="0"/>
              </a:spcAft>
              <a:buNone/>
            </a:pPr>
            <a:r>
              <a:rPr lang="fr-FR" b="0" i="0" dirty="0">
                <a:solidFill>
                  <a:srgbClr val="374151"/>
                </a:solidFill>
                <a:effectLst/>
                <a:latin typeface="Söhne"/>
              </a:rPr>
              <a:t>Merci de votre attention et bonne écoute.</a:t>
            </a:r>
          </a:p>
          <a:p>
            <a:pPr marL="0" lvl="0" indent="0" algn="l" rtl="0">
              <a:spcBef>
                <a:spcPts val="0"/>
              </a:spcBef>
              <a:spcAft>
                <a:spcPts val="0"/>
              </a:spcAft>
              <a:buNone/>
            </a:pPr>
            <a:r>
              <a:rPr lang="fr-FR" b="0" i="0" dirty="0">
                <a:solidFill>
                  <a:srgbClr val="374151"/>
                </a:solidFill>
                <a:effectLst/>
                <a:latin typeface="Söhne"/>
              </a:rPr>
              <a:t>21s</a:t>
            </a:r>
            <a:endParaRPr dirty="0"/>
          </a:p>
        </p:txBody>
      </p:sp>
    </p:spTree>
    <p:extLst>
      <p:ext uri="{BB962C8B-B14F-4D97-AF65-F5344CB8AC3E}">
        <p14:creationId xmlns:p14="http://schemas.microsoft.com/office/powerpoint/2010/main" val="3547666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362d286f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d362d286f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374151"/>
                </a:solidFill>
                <a:effectLst/>
                <a:latin typeface="Söhne"/>
              </a:rPr>
              <a:t>38 s</a:t>
            </a:r>
          </a:p>
          <a:p>
            <a:pPr marL="0" lvl="0" indent="0" algn="l" rtl="0">
              <a:spcBef>
                <a:spcPts val="0"/>
              </a:spcBef>
              <a:spcAft>
                <a:spcPts val="0"/>
              </a:spcAft>
              <a:buNone/>
            </a:pPr>
            <a:r>
              <a:rPr lang="fr-FR" b="0" i="0" dirty="0">
                <a:solidFill>
                  <a:srgbClr val="374151"/>
                </a:solidFill>
                <a:effectLst/>
                <a:latin typeface="Söhne"/>
              </a:rPr>
              <a:t>le projet sur lequel j’ai travaillé, je l’ai réalisé en trois phases:</a:t>
            </a:r>
          </a:p>
          <a:p>
            <a:pPr marL="0" lvl="0" indent="0" algn="l" rtl="0">
              <a:spcBef>
                <a:spcPts val="0"/>
              </a:spcBef>
              <a:spcAft>
                <a:spcPts val="0"/>
              </a:spcAft>
              <a:buNone/>
            </a:pPr>
            <a:r>
              <a:rPr lang="fr-FR" b="0" i="0" dirty="0">
                <a:solidFill>
                  <a:srgbClr val="374151"/>
                </a:solidFill>
                <a:effectLst/>
                <a:latin typeface="Söhne"/>
              </a:rPr>
              <a:t>La première phase consiste à la création d'un datawarehouse sur la composante SAP BW, permettant l'extraction, la transformation et le chargement des données Ensuite, dans la deuxième phase, j'ai utilisé les outils de SAP BO pour créer des rapports et SAP Analytics Cloud pour réaliser des tableaux de bord   l’objectif est de visualiser les données de manière claire et intuitive. </a:t>
            </a:r>
          </a:p>
          <a:p>
            <a:pPr marL="0" lvl="0" indent="0" algn="l" rtl="0">
              <a:spcBef>
                <a:spcPts val="0"/>
              </a:spcBef>
              <a:spcAft>
                <a:spcPts val="0"/>
              </a:spcAft>
              <a:buNone/>
            </a:pPr>
            <a:r>
              <a:rPr lang="fr-FR" b="0" i="0" dirty="0">
                <a:solidFill>
                  <a:srgbClr val="374151"/>
                </a:solidFill>
                <a:effectLst/>
                <a:latin typeface="Söhne"/>
              </a:rPr>
              <a:t>Enfin, dans la troisième phase,  ; j'ai utilisé SAP Analytics Cloud pour créer des modèles de planification , permettant aux utilisateurs de simuler et prévoir les ventes de l’année N+1.</a:t>
            </a:r>
          </a:p>
          <a:p>
            <a:pPr marL="0" lvl="0" indent="0" algn="l" rtl="0">
              <a:spcBef>
                <a:spcPts val="0"/>
              </a:spcBef>
              <a:spcAft>
                <a:spcPts val="0"/>
              </a:spcAft>
              <a:buNone/>
            </a:pPr>
            <a:endParaRPr lang="fr-FR" b="0" i="0" dirty="0">
              <a:solidFill>
                <a:srgbClr val="374151"/>
              </a:solidFill>
              <a:effectLst/>
              <a:latin typeface="Söhne"/>
            </a:endParaRPr>
          </a:p>
        </p:txBody>
      </p:sp>
    </p:spTree>
    <p:extLst>
      <p:ext uri="{BB962C8B-B14F-4D97-AF65-F5344CB8AC3E}">
        <p14:creationId xmlns:p14="http://schemas.microsoft.com/office/powerpoint/2010/main" val="1700544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362d286f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d362d286f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374151"/>
                </a:solidFill>
                <a:effectLst/>
                <a:latin typeface="Söhne"/>
              </a:rPr>
              <a:t>25s</a:t>
            </a:r>
          </a:p>
          <a:p>
            <a:pPr marL="0" lvl="0" indent="0" algn="l" rtl="0">
              <a:spcBef>
                <a:spcPts val="0"/>
              </a:spcBef>
              <a:spcAft>
                <a:spcPts val="0"/>
              </a:spcAft>
              <a:buNone/>
            </a:pPr>
            <a:r>
              <a:rPr lang="fr-FR" b="0" i="0" dirty="0">
                <a:solidFill>
                  <a:srgbClr val="374151"/>
                </a:solidFill>
                <a:effectLst/>
                <a:latin typeface="Söhne"/>
              </a:rPr>
              <a:t>cette solution BI est demandé par le client  Groupe BARID AL MAGHRIB, spécialisée dans la livraison de courrier et de colis au Maroc.</a:t>
            </a:r>
          </a:p>
          <a:p>
            <a:pPr marL="0" lvl="0" indent="0" algn="l" rtl="0">
              <a:spcBef>
                <a:spcPts val="0"/>
              </a:spcBef>
              <a:spcAft>
                <a:spcPts val="0"/>
              </a:spcAft>
              <a:buNone/>
            </a:pPr>
            <a:endParaRPr lang="fr-FR" b="0" i="0" dirty="0">
              <a:solidFill>
                <a:srgbClr val="374151"/>
              </a:solidFill>
              <a:effectLst/>
              <a:latin typeface="Söhne"/>
            </a:endParaRPr>
          </a:p>
          <a:p>
            <a:pPr marL="0" lvl="0" indent="0" algn="l" rtl="0">
              <a:spcBef>
                <a:spcPts val="0"/>
              </a:spcBef>
              <a:spcAft>
                <a:spcPts val="0"/>
              </a:spcAft>
              <a:buNone/>
            </a:pPr>
            <a:r>
              <a:rPr lang="fr-FR" b="0" i="0" dirty="0">
                <a:solidFill>
                  <a:srgbClr val="374151"/>
                </a:solidFill>
                <a:effectLst/>
                <a:latin typeface="Söhne"/>
              </a:rPr>
              <a:t>La solution actuelle adoptée par notre client est </a:t>
            </a:r>
            <a:r>
              <a:rPr lang="fr-FR" b="0" i="0" dirty="0" err="1">
                <a:solidFill>
                  <a:srgbClr val="374151"/>
                </a:solidFill>
                <a:effectLst/>
                <a:latin typeface="Söhne"/>
              </a:rPr>
              <a:t>sugete</a:t>
            </a:r>
            <a:r>
              <a:rPr lang="fr-FR" b="0" i="0" dirty="0">
                <a:solidFill>
                  <a:srgbClr val="374151"/>
                </a:solidFill>
                <a:effectLst/>
                <a:latin typeface="Söhne"/>
              </a:rPr>
              <a:t> au défis des données massives ce qui cause  </a:t>
            </a:r>
          </a:p>
          <a:p>
            <a:pPr marL="0" lvl="0" indent="0" algn="l" rtl="0">
              <a:spcBef>
                <a:spcPts val="0"/>
              </a:spcBef>
              <a:spcAft>
                <a:spcPts val="0"/>
              </a:spcAft>
              <a:buNone/>
            </a:pPr>
            <a:r>
              <a:rPr lang="fr-FR" b="0" i="0" dirty="0">
                <a:solidFill>
                  <a:srgbClr val="374151"/>
                </a:solidFill>
                <a:effectLst/>
                <a:latin typeface="Söhne"/>
              </a:rPr>
              <a:t>premièrement un temps de traitement et d’analyse très élevé;</a:t>
            </a:r>
          </a:p>
          <a:p>
            <a:pPr marL="0" lvl="0" indent="0" algn="l" rtl="0">
              <a:spcBef>
                <a:spcPts val="0"/>
              </a:spcBef>
              <a:spcAft>
                <a:spcPts val="0"/>
              </a:spcAft>
              <a:buNone/>
            </a:pPr>
            <a:r>
              <a:rPr lang="fr-FR" b="0" i="0" dirty="0">
                <a:solidFill>
                  <a:srgbClr val="374151"/>
                </a:solidFill>
                <a:effectLst/>
                <a:latin typeface="Söhne"/>
              </a:rPr>
              <a:t>Ensuite , la complexité de la source des données.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dirty="0">
                <a:solidFill>
                  <a:srgbClr val="374151"/>
                </a:solidFill>
                <a:effectLst/>
                <a:latin typeface="Söhne"/>
              </a:rPr>
              <a:t>Enfin ,On n’oublie pas ; la non fiabilité des fichiers plats utilisés.</a:t>
            </a:r>
            <a:endParaRPr lang="fr-FR" dirty="0"/>
          </a:p>
          <a:p>
            <a:pPr marL="0" lvl="0" indent="0" algn="l" rtl="0">
              <a:spcBef>
                <a:spcPts val="0"/>
              </a:spcBef>
              <a:spcAft>
                <a:spcPts val="0"/>
              </a:spcAft>
              <a:buNone/>
            </a:pPr>
            <a:r>
              <a:rPr lang="fr-FR" dirty="0"/>
              <a:t>.</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algn="l"/>
            <a:br>
              <a:rPr lang="fr-FR" b="0" i="0" dirty="0">
                <a:solidFill>
                  <a:srgbClr val="374151"/>
                </a:solidFill>
                <a:effectLst/>
                <a:latin typeface="Söhne"/>
              </a:rPr>
            </a:br>
            <a:r>
              <a:rPr lang="fr-FR" b="0" i="0" dirty="0">
                <a:solidFill>
                  <a:srgbClr val="374151"/>
                </a:solidFill>
                <a:effectLst/>
                <a:latin typeface="Söhne"/>
              </a:rPr>
              <a:t>Un gaspillage de ressources intervenantes peut se produire lorsqu'une entreprise doit mobiliser des ressources telles que des employés, des outils, des logiciels, ou des serveurs pour traiter des données volumineuses. Si les outils et les processus ne sont pas optimisés, les ressources peuvent être utilisées de manière inefficace, ce qui entraîne des coûts supplémentaires pour l'entreprise et une perte de temps et d'efficacité pour les employés qui y sont impliqués.</a:t>
            </a:r>
          </a:p>
          <a:p>
            <a:pPr algn="l"/>
            <a:r>
              <a:rPr lang="fr-FR" b="0" i="0" dirty="0">
                <a:solidFill>
                  <a:srgbClr val="374151"/>
                </a:solidFill>
                <a:effectLst/>
                <a:latin typeface="Söhne"/>
              </a:rPr>
              <a:t>Par exemple, si un employé doit attendre longtemps pour accéder à des données ou pour exécuter une requête, cela peut réduire sa productivité et nuire à sa capacité à accomplir ses tâches dans les délais impartis. De plus, si des serveurs ou des logiciels sont utilisés de manière inefficace pour traiter de grandes quantités de données, cela peut entraîner une augmentation des coûts de maintenance et des frais généraux pour l'entreprise.</a:t>
            </a:r>
          </a:p>
          <a:p>
            <a:pPr algn="l"/>
            <a:r>
              <a:rPr lang="fr-FR" b="0" i="0" dirty="0">
                <a:solidFill>
                  <a:srgbClr val="374151"/>
                </a:solidFill>
                <a:effectLst/>
                <a:latin typeface="Söhne"/>
              </a:rPr>
              <a:t>En mettant en place des solutions de Business Intelligence efficaces et des processus optimisés, il est possible de réduire ces gaspillages de ressources intervenantes et d'optimiser l'utilisation des ressources disponibles, ce qui se traduit par une amélioration de l'efficacité et de la rentabilité de l'entreprise.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57184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362d286f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d362d286f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b="0" i="0" dirty="0">
                <a:solidFill>
                  <a:srgbClr val="374151"/>
                </a:solidFill>
                <a:effectLst/>
                <a:latin typeface="Söhne"/>
              </a:rPr>
              <a:t>20 s </a:t>
            </a:r>
          </a:p>
          <a:p>
            <a:pPr marL="0" lvl="0" indent="0" algn="l" rtl="0">
              <a:spcBef>
                <a:spcPts val="0"/>
              </a:spcBef>
              <a:spcAft>
                <a:spcPts val="0"/>
              </a:spcAft>
              <a:buNone/>
            </a:pPr>
            <a:r>
              <a:rPr lang="fr-FR" b="0" i="0" dirty="0">
                <a:solidFill>
                  <a:srgbClr val="374151"/>
                </a:solidFill>
                <a:effectLst/>
                <a:latin typeface="Söhne"/>
              </a:rPr>
              <a:t>Alors , Notre projet a pour objectif de mettre en place une solution BI afin d'optimiser les indicateurs décisionnels de l'entreprise., on va aussi automatiser les processus ETL, réaliser des rapports et des tableau de bord interactifs et des modèles de planification</a:t>
            </a:r>
          </a:p>
          <a:p>
            <a:pPr marL="0" lvl="0" indent="0" algn="l" rtl="0">
              <a:spcBef>
                <a:spcPts val="0"/>
              </a:spcBef>
              <a:spcAft>
                <a:spcPts val="0"/>
              </a:spcAft>
              <a:buNone/>
            </a:pPr>
            <a:r>
              <a:rPr lang="fr-FR" b="0" i="0" dirty="0">
                <a:solidFill>
                  <a:srgbClr val="374151"/>
                </a:solidFill>
                <a:effectLst/>
                <a:latin typeface="Söhne"/>
              </a:rPr>
              <a:t>Ces actions permettront au client de prendre des décisions éclairées et d'améliorer son efficacité opérationnelle.</a:t>
            </a:r>
            <a:endParaRPr dirty="0"/>
          </a:p>
        </p:txBody>
      </p:sp>
    </p:spTree>
    <p:extLst>
      <p:ext uri="{BB962C8B-B14F-4D97-AF65-F5344CB8AC3E}">
        <p14:creationId xmlns:p14="http://schemas.microsoft.com/office/powerpoint/2010/main" val="372023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d362d286f3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 name="Google Shape;641;gd362d286f3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19s</a:t>
            </a:r>
          </a:p>
          <a:p>
            <a:pPr marL="0" lvl="0" indent="0" algn="l" rtl="0">
              <a:spcBef>
                <a:spcPts val="0"/>
              </a:spcBef>
              <a:spcAft>
                <a:spcPts val="0"/>
              </a:spcAft>
              <a:buNone/>
            </a:pPr>
            <a:r>
              <a:rPr lang="fr-FR" dirty="0"/>
              <a:t>Pour les ressource techniques </a:t>
            </a:r>
          </a:p>
          <a:p>
            <a:pPr marL="0" lvl="0" indent="0" algn="l" rtl="0">
              <a:spcBef>
                <a:spcPts val="0"/>
              </a:spcBef>
              <a:spcAft>
                <a:spcPts val="0"/>
              </a:spcAft>
              <a:buNone/>
            </a:pPr>
            <a:r>
              <a:rPr lang="fr-FR" dirty="0"/>
              <a:t>On utilise : </a:t>
            </a:r>
          </a:p>
          <a:p>
            <a:pPr marL="0" lvl="0" indent="0" algn="l" rtl="0">
              <a:spcBef>
                <a:spcPts val="0"/>
              </a:spcBef>
              <a:spcAft>
                <a:spcPts val="0"/>
              </a:spcAft>
              <a:buNone/>
            </a:pPr>
            <a:r>
              <a:rPr lang="fr-FR" dirty="0"/>
              <a:t>SAP Business Warehouse ,pour construire un datawarehouse et créer des processus ETL , </a:t>
            </a:r>
          </a:p>
          <a:p>
            <a:pPr marL="0" lvl="0" indent="0" algn="l" rtl="0">
              <a:spcBef>
                <a:spcPts val="0"/>
              </a:spcBef>
              <a:spcAft>
                <a:spcPts val="0"/>
              </a:spcAft>
              <a:buNone/>
            </a:pPr>
            <a:r>
              <a:rPr lang="fr-FR" dirty="0"/>
              <a:t>SAP Business </a:t>
            </a:r>
            <a:r>
              <a:rPr lang="fr-FR" dirty="0" err="1"/>
              <a:t>Objects</a:t>
            </a:r>
            <a:r>
              <a:rPr lang="fr-FR" dirty="0"/>
              <a:t> pour réaliser des rapports intuitifs</a:t>
            </a:r>
          </a:p>
          <a:p>
            <a:pPr marL="0" lvl="0" indent="0" algn="l" rtl="0">
              <a:spcBef>
                <a:spcPts val="0"/>
              </a:spcBef>
              <a:spcAft>
                <a:spcPts val="0"/>
              </a:spcAft>
              <a:buNone/>
            </a:pPr>
            <a:r>
              <a:rPr lang="fr-FR" dirty="0"/>
              <a:t>SAP Analytics Cloud pour réaliser des tableaux de bord et des modèles de planification</a:t>
            </a:r>
            <a:endParaRPr dirty="0"/>
          </a:p>
        </p:txBody>
      </p:sp>
    </p:spTree>
    <p:extLst>
      <p:ext uri="{BB962C8B-B14F-4D97-AF65-F5344CB8AC3E}">
        <p14:creationId xmlns:p14="http://schemas.microsoft.com/office/powerpoint/2010/main" val="3820793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786977" y="1039006"/>
            <a:ext cx="2434870" cy="629400"/>
            <a:chOff x="2948823" y="810406"/>
            <a:chExt cx="2434870" cy="629400"/>
          </a:xfrm>
        </p:grpSpPr>
        <p:sp>
          <p:nvSpPr>
            <p:cNvPr id="10" name="Google Shape;10;p2"/>
            <p:cNvSpPr/>
            <p:nvPr/>
          </p:nvSpPr>
          <p:spPr>
            <a:xfrm rot="5400000">
              <a:off x="2908473" y="850756"/>
              <a:ext cx="629400" cy="5487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5400000">
              <a:off x="3851558" y="850756"/>
              <a:ext cx="629400" cy="5487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4794643" y="850756"/>
              <a:ext cx="629400" cy="5487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p:nvPr/>
        </p:nvSpPr>
        <p:spPr>
          <a:xfrm>
            <a:off x="0" y="2400300"/>
            <a:ext cx="2743200" cy="2743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flipH="1">
            <a:off x="7458600" y="0"/>
            <a:ext cx="1685400" cy="3657600"/>
          </a:xfrm>
          <a:prstGeom prst="snip2DiagRect">
            <a:avLst>
              <a:gd name="adj1" fmla="val 0"/>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720004" y="1520025"/>
            <a:ext cx="4935900" cy="1920300"/>
          </a:xfrm>
          <a:prstGeom prst="rect">
            <a:avLst/>
          </a:prstGeom>
        </p:spPr>
        <p:txBody>
          <a:bodyPr spcFirstLastPara="1" wrap="square" lIns="0" tIns="0" rIns="0" bIns="0" anchor="ctr" anchorCtr="0">
            <a:noAutofit/>
          </a:bodyPr>
          <a:lstStyle>
            <a:lvl1pPr lvl="0">
              <a:lnSpc>
                <a:spcPct val="80000"/>
              </a:lnSpc>
              <a:spcBef>
                <a:spcPts val="0"/>
              </a:spcBef>
              <a:spcAft>
                <a:spcPts val="0"/>
              </a:spcAft>
              <a:buClr>
                <a:srgbClr val="191919"/>
              </a:buClr>
              <a:buSzPts val="5200"/>
              <a:buNone/>
              <a:defRPr sz="55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6" name="Google Shape;16;p2"/>
          <p:cNvSpPr txBox="1">
            <a:spLocks noGrp="1"/>
          </p:cNvSpPr>
          <p:nvPr>
            <p:ph type="subTitle" idx="1"/>
          </p:nvPr>
        </p:nvSpPr>
        <p:spPr>
          <a:xfrm>
            <a:off x="720004" y="3839975"/>
            <a:ext cx="43590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rot="10800000">
            <a:off x="6400800" y="-43"/>
            <a:ext cx="2743200" cy="2743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0800000" flipH="1">
            <a:off x="0" y="1485857"/>
            <a:ext cx="1627800" cy="3657600"/>
          </a:xfrm>
          <a:prstGeom prst="snip2DiagRect">
            <a:avLst>
              <a:gd name="adj1" fmla="val 0"/>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2286000" y="2179625"/>
            <a:ext cx="4572000" cy="9144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3931875" y="539994"/>
            <a:ext cx="1280100" cy="1280100"/>
          </a:xfrm>
          <a:prstGeom prst="rect">
            <a:avLst/>
          </a:prstGeom>
          <a:solidFill>
            <a:schemeClr val="dk2"/>
          </a:solidFill>
        </p:spPr>
        <p:txBody>
          <a:bodyPr spcFirstLastPara="1" wrap="square" lIns="0" tIns="0" rIns="0" bIns="0" anchor="ctr" anchorCtr="0">
            <a:noAutofit/>
          </a:bodyPr>
          <a:lstStyle>
            <a:lvl1pPr lvl="0" algn="ctr"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2286000" y="2803394"/>
            <a:ext cx="4572000" cy="457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8"/>
          <p:cNvSpPr/>
          <p:nvPr/>
        </p:nvSpPr>
        <p:spPr>
          <a:xfrm rot="10800000" flipH="1">
            <a:off x="0" y="-43"/>
            <a:ext cx="2743200" cy="2743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8"/>
          <p:cNvSpPr/>
          <p:nvPr/>
        </p:nvSpPr>
        <p:spPr>
          <a:xfrm rot="10800000">
            <a:off x="7516200" y="1485857"/>
            <a:ext cx="1627800" cy="3657600"/>
          </a:xfrm>
          <a:prstGeom prst="snip2DiagRect">
            <a:avLst>
              <a:gd name="adj1" fmla="val 0"/>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txBox="1">
            <a:spLocks noGrp="1"/>
          </p:cNvSpPr>
          <p:nvPr>
            <p:ph type="title"/>
          </p:nvPr>
        </p:nvSpPr>
        <p:spPr>
          <a:xfrm>
            <a:off x="1325850" y="1571609"/>
            <a:ext cx="6492300" cy="2011800"/>
          </a:xfrm>
          <a:prstGeom prst="rect">
            <a:avLst/>
          </a:prstGeom>
        </p:spPr>
        <p:txBody>
          <a:bodyPr spcFirstLastPara="1" wrap="square" lIns="0" tIns="0" rIns="0" bIns="0" anchor="ctr" anchorCtr="0">
            <a:noAutofit/>
          </a:bodyPr>
          <a:lstStyle>
            <a:lvl1pPr lvl="0" algn="ctr">
              <a:lnSpc>
                <a:spcPct val="70000"/>
              </a:lnSpc>
              <a:spcBef>
                <a:spcPts val="0"/>
              </a:spcBef>
              <a:spcAft>
                <a:spcPts val="0"/>
              </a:spcAft>
              <a:buSzPts val="6000"/>
              <a:buNone/>
              <a:defRPr sz="79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5"/>
        <p:cNvGrpSpPr/>
        <p:nvPr/>
      </p:nvGrpSpPr>
      <p:grpSpPr>
        <a:xfrm>
          <a:off x="0" y="0"/>
          <a:ext cx="0" cy="0"/>
          <a:chOff x="0" y="0"/>
          <a:chExt cx="0" cy="0"/>
        </a:xfrm>
      </p:grpSpPr>
      <p:sp>
        <p:nvSpPr>
          <p:cNvPr id="66" name="Google Shape;66;p9"/>
          <p:cNvSpPr/>
          <p:nvPr/>
        </p:nvSpPr>
        <p:spPr>
          <a:xfrm flipH="1">
            <a:off x="6400801" y="2400300"/>
            <a:ext cx="2743200" cy="2743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a:off x="1" y="0"/>
            <a:ext cx="1627800" cy="3657600"/>
          </a:xfrm>
          <a:prstGeom prst="snip2DiagRect">
            <a:avLst>
              <a:gd name="adj1" fmla="val 0"/>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txBox="1">
            <a:spLocks noGrp="1"/>
          </p:cNvSpPr>
          <p:nvPr>
            <p:ph type="title"/>
          </p:nvPr>
        </p:nvSpPr>
        <p:spPr>
          <a:xfrm>
            <a:off x="2285988" y="1354288"/>
            <a:ext cx="4572000" cy="11886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10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9" name="Google Shape;69;p9"/>
          <p:cNvSpPr txBox="1">
            <a:spLocks noGrp="1"/>
          </p:cNvSpPr>
          <p:nvPr>
            <p:ph type="subTitle" idx="1"/>
          </p:nvPr>
        </p:nvSpPr>
        <p:spPr>
          <a:xfrm>
            <a:off x="2801525" y="2735325"/>
            <a:ext cx="3540900" cy="105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94"/>
        <p:cNvGrpSpPr/>
        <p:nvPr/>
      </p:nvGrpSpPr>
      <p:grpSpPr>
        <a:xfrm>
          <a:off x="0" y="0"/>
          <a:ext cx="0" cy="0"/>
          <a:chOff x="0" y="0"/>
          <a:chExt cx="0" cy="0"/>
        </a:xfrm>
      </p:grpSpPr>
      <p:sp>
        <p:nvSpPr>
          <p:cNvPr id="295" name="Google Shape;295;p32"/>
          <p:cNvSpPr/>
          <p:nvPr/>
        </p:nvSpPr>
        <p:spPr>
          <a:xfrm>
            <a:off x="0" y="2880175"/>
            <a:ext cx="2286000" cy="2286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2"/>
          <p:cNvSpPr/>
          <p:nvPr/>
        </p:nvSpPr>
        <p:spPr>
          <a:xfrm flipH="1">
            <a:off x="7961700" y="0"/>
            <a:ext cx="1182300" cy="2743200"/>
          </a:xfrm>
          <a:prstGeom prst="snip2DiagRect">
            <a:avLst>
              <a:gd name="adj1" fmla="val 0"/>
              <a:gd name="adj2"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5876"/>
            <a:ext cx="7704000" cy="457200"/>
          </a:xfrm>
          <a:prstGeom prst="rect">
            <a:avLst/>
          </a:prstGeom>
          <a:noFill/>
          <a:ln>
            <a:noFill/>
          </a:ln>
        </p:spPr>
        <p:txBody>
          <a:bodyPr spcFirstLastPara="1" wrap="square" lIns="0" tIns="0" rIns="0" bIns="0" anchor="t" anchorCtr="0">
            <a:noAutofit/>
          </a:bodyPr>
          <a:lstStyle>
            <a:lvl1pPr lvl="0" rtl="0">
              <a:lnSpc>
                <a:spcPct val="100000"/>
              </a:lnSpc>
              <a:spcBef>
                <a:spcPts val="0"/>
              </a:spcBef>
              <a:spcAft>
                <a:spcPts val="0"/>
              </a:spcAft>
              <a:buClr>
                <a:schemeClr val="dk1"/>
              </a:buClr>
              <a:buSzPts val="3000"/>
              <a:buFont typeface="Open Sans ExtraBold"/>
              <a:buNone/>
              <a:defRPr sz="3000">
                <a:solidFill>
                  <a:schemeClr val="dk1"/>
                </a:solidFill>
                <a:latin typeface="Open Sans ExtraBold"/>
                <a:ea typeface="Open Sans ExtraBold"/>
                <a:cs typeface="Open Sans ExtraBold"/>
                <a:sym typeface="Open Sans ExtraBold"/>
              </a:defRPr>
            </a:lvl1pPr>
            <a:lvl2pPr lvl="1" rtl="0">
              <a:lnSpc>
                <a:spcPct val="100000"/>
              </a:lnSpc>
              <a:spcBef>
                <a:spcPts val="0"/>
              </a:spcBef>
              <a:spcAft>
                <a:spcPts val="0"/>
              </a:spcAft>
              <a:buClr>
                <a:schemeClr val="dk1"/>
              </a:buClr>
              <a:buSzPts val="3000"/>
              <a:buFont typeface="Open Sans ExtraBold"/>
              <a:buNone/>
              <a:defRPr sz="3000">
                <a:solidFill>
                  <a:schemeClr val="dk1"/>
                </a:solidFill>
                <a:latin typeface="Open Sans ExtraBold"/>
                <a:ea typeface="Open Sans ExtraBold"/>
                <a:cs typeface="Open Sans ExtraBold"/>
                <a:sym typeface="Open Sans ExtraBold"/>
              </a:defRPr>
            </a:lvl2pPr>
            <a:lvl3pPr lvl="2" rtl="0">
              <a:lnSpc>
                <a:spcPct val="100000"/>
              </a:lnSpc>
              <a:spcBef>
                <a:spcPts val="0"/>
              </a:spcBef>
              <a:spcAft>
                <a:spcPts val="0"/>
              </a:spcAft>
              <a:buClr>
                <a:schemeClr val="dk1"/>
              </a:buClr>
              <a:buSzPts val="3000"/>
              <a:buFont typeface="Open Sans ExtraBold"/>
              <a:buNone/>
              <a:defRPr sz="3000">
                <a:solidFill>
                  <a:schemeClr val="dk1"/>
                </a:solidFill>
                <a:latin typeface="Open Sans ExtraBold"/>
                <a:ea typeface="Open Sans ExtraBold"/>
                <a:cs typeface="Open Sans ExtraBold"/>
                <a:sym typeface="Open Sans ExtraBold"/>
              </a:defRPr>
            </a:lvl3pPr>
            <a:lvl4pPr lvl="3" rtl="0">
              <a:lnSpc>
                <a:spcPct val="100000"/>
              </a:lnSpc>
              <a:spcBef>
                <a:spcPts val="0"/>
              </a:spcBef>
              <a:spcAft>
                <a:spcPts val="0"/>
              </a:spcAft>
              <a:buClr>
                <a:schemeClr val="dk1"/>
              </a:buClr>
              <a:buSzPts val="3000"/>
              <a:buFont typeface="Open Sans ExtraBold"/>
              <a:buNone/>
              <a:defRPr sz="3000">
                <a:solidFill>
                  <a:schemeClr val="dk1"/>
                </a:solidFill>
                <a:latin typeface="Open Sans ExtraBold"/>
                <a:ea typeface="Open Sans ExtraBold"/>
                <a:cs typeface="Open Sans ExtraBold"/>
                <a:sym typeface="Open Sans ExtraBold"/>
              </a:defRPr>
            </a:lvl4pPr>
            <a:lvl5pPr lvl="4" rtl="0">
              <a:lnSpc>
                <a:spcPct val="100000"/>
              </a:lnSpc>
              <a:spcBef>
                <a:spcPts val="0"/>
              </a:spcBef>
              <a:spcAft>
                <a:spcPts val="0"/>
              </a:spcAft>
              <a:buClr>
                <a:schemeClr val="dk1"/>
              </a:buClr>
              <a:buSzPts val="3000"/>
              <a:buFont typeface="Open Sans ExtraBold"/>
              <a:buNone/>
              <a:defRPr sz="3000">
                <a:solidFill>
                  <a:schemeClr val="dk1"/>
                </a:solidFill>
                <a:latin typeface="Open Sans ExtraBold"/>
                <a:ea typeface="Open Sans ExtraBold"/>
                <a:cs typeface="Open Sans ExtraBold"/>
                <a:sym typeface="Open Sans ExtraBold"/>
              </a:defRPr>
            </a:lvl5pPr>
            <a:lvl6pPr lvl="5" rtl="0">
              <a:lnSpc>
                <a:spcPct val="100000"/>
              </a:lnSpc>
              <a:spcBef>
                <a:spcPts val="0"/>
              </a:spcBef>
              <a:spcAft>
                <a:spcPts val="0"/>
              </a:spcAft>
              <a:buClr>
                <a:schemeClr val="dk1"/>
              </a:buClr>
              <a:buSzPts val="3000"/>
              <a:buFont typeface="Open Sans ExtraBold"/>
              <a:buNone/>
              <a:defRPr sz="3000">
                <a:solidFill>
                  <a:schemeClr val="dk1"/>
                </a:solidFill>
                <a:latin typeface="Open Sans ExtraBold"/>
                <a:ea typeface="Open Sans ExtraBold"/>
                <a:cs typeface="Open Sans ExtraBold"/>
                <a:sym typeface="Open Sans ExtraBold"/>
              </a:defRPr>
            </a:lvl6pPr>
            <a:lvl7pPr lvl="6" rtl="0">
              <a:lnSpc>
                <a:spcPct val="100000"/>
              </a:lnSpc>
              <a:spcBef>
                <a:spcPts val="0"/>
              </a:spcBef>
              <a:spcAft>
                <a:spcPts val="0"/>
              </a:spcAft>
              <a:buClr>
                <a:schemeClr val="dk1"/>
              </a:buClr>
              <a:buSzPts val="3000"/>
              <a:buFont typeface="Open Sans ExtraBold"/>
              <a:buNone/>
              <a:defRPr sz="3000">
                <a:solidFill>
                  <a:schemeClr val="dk1"/>
                </a:solidFill>
                <a:latin typeface="Open Sans ExtraBold"/>
                <a:ea typeface="Open Sans ExtraBold"/>
                <a:cs typeface="Open Sans ExtraBold"/>
                <a:sym typeface="Open Sans ExtraBold"/>
              </a:defRPr>
            </a:lvl7pPr>
            <a:lvl8pPr lvl="7" rtl="0">
              <a:lnSpc>
                <a:spcPct val="100000"/>
              </a:lnSpc>
              <a:spcBef>
                <a:spcPts val="0"/>
              </a:spcBef>
              <a:spcAft>
                <a:spcPts val="0"/>
              </a:spcAft>
              <a:buClr>
                <a:schemeClr val="dk1"/>
              </a:buClr>
              <a:buSzPts val="3000"/>
              <a:buFont typeface="Open Sans ExtraBold"/>
              <a:buNone/>
              <a:defRPr sz="3000">
                <a:solidFill>
                  <a:schemeClr val="dk1"/>
                </a:solidFill>
                <a:latin typeface="Open Sans ExtraBold"/>
                <a:ea typeface="Open Sans ExtraBold"/>
                <a:cs typeface="Open Sans ExtraBold"/>
                <a:sym typeface="Open Sans ExtraBold"/>
              </a:defRPr>
            </a:lvl8pPr>
            <a:lvl9pPr lvl="8" rtl="0">
              <a:lnSpc>
                <a:spcPct val="100000"/>
              </a:lnSpc>
              <a:spcBef>
                <a:spcPts val="0"/>
              </a:spcBef>
              <a:spcAft>
                <a:spcPts val="0"/>
              </a:spcAft>
              <a:buClr>
                <a:schemeClr val="dk1"/>
              </a:buClr>
              <a:buSzPts val="3000"/>
              <a:buFont typeface="Open Sans ExtraBold"/>
              <a:buNone/>
              <a:defRPr sz="3000">
                <a:solidFill>
                  <a:schemeClr val="dk1"/>
                </a:solidFill>
                <a:latin typeface="Open Sans ExtraBold"/>
                <a:ea typeface="Open Sans ExtraBold"/>
                <a:cs typeface="Open Sans ExtraBold"/>
                <a:sym typeface="Open Sans ExtraBo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00000"/>
              </a:lnSpc>
              <a:spcBef>
                <a:spcPts val="1600"/>
              </a:spcBef>
              <a:spcAft>
                <a:spcPts val="160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8" r:id="rId5"/>
    <p:sldLayoutId id="214748367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36.png"/><Relationship Id="rId4" Type="http://schemas.openxmlformats.org/officeDocument/2006/relationships/diagramLayout" Target="../diagrams/layout3.xml"/><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png"/><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jpeg"/><Relationship Id="rId3" Type="http://schemas.openxmlformats.org/officeDocument/2006/relationships/image" Target="../media/image42.png"/><Relationship Id="rId7" Type="http://schemas.openxmlformats.org/officeDocument/2006/relationships/image" Target="../media/image43.png"/><Relationship Id="rId12"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0.png"/><Relationship Id="rId11" Type="http://schemas.openxmlformats.org/officeDocument/2006/relationships/image" Target="../media/image49.png"/><Relationship Id="rId5" Type="http://schemas.openxmlformats.org/officeDocument/2006/relationships/image" Target="../media/image39.png"/><Relationship Id="rId10" Type="http://schemas.openxmlformats.org/officeDocument/2006/relationships/image" Target="../media/image48.png"/><Relationship Id="rId4" Type="http://schemas.openxmlformats.org/officeDocument/2006/relationships/image" Target="../media/image38.png"/><Relationship Id="rId9" Type="http://schemas.openxmlformats.org/officeDocument/2006/relationships/image" Target="../media/image4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0.png"/><Relationship Id="rId4" Type="http://schemas.openxmlformats.org/officeDocument/2006/relationships/diagramData" Target="../diagrams/data1.xml"/><Relationship Id="rId9"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4.png"/><Relationship Id="rId4" Type="http://schemas.openxmlformats.org/officeDocument/2006/relationships/diagramLayout" Target="../diagrams/layout2.xml"/><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6"/>
          <p:cNvSpPr txBox="1">
            <a:spLocks noGrp="1"/>
          </p:cNvSpPr>
          <p:nvPr>
            <p:ph type="ctrTitle"/>
          </p:nvPr>
        </p:nvSpPr>
        <p:spPr>
          <a:xfrm>
            <a:off x="912589" y="1869810"/>
            <a:ext cx="7318822" cy="1082709"/>
          </a:xfrm>
          <a:prstGeom prst="rect">
            <a:avLst/>
          </a:prstGeom>
          <a:ln>
            <a:solidFill>
              <a:srgbClr val="002060"/>
            </a:solidFill>
          </a:ln>
        </p:spPr>
        <p:txBody>
          <a:bodyPr spcFirstLastPara="1" wrap="square" lIns="0" tIns="0" rIns="0" bIns="0" anchor="ctr" anchorCtr="0">
            <a:noAutofit/>
          </a:bodyPr>
          <a:lstStyle/>
          <a:p>
            <a:pPr marL="0" lvl="0" indent="0" algn="ctr" rtl="0">
              <a:spcBef>
                <a:spcPts val="0"/>
              </a:spcBef>
              <a:spcAft>
                <a:spcPts val="0"/>
              </a:spcAft>
              <a:buNone/>
            </a:pPr>
            <a:r>
              <a:rPr lang="fr-FR" sz="2400" dirty="0">
                <a:solidFill>
                  <a:srgbClr val="002060"/>
                </a:solidFill>
              </a:rPr>
              <a:t>Mise en œuvre d’une solution décisionnelle exploitant les données de l’ERP SAP avec l'outil SAP Analytics Cloud.</a:t>
            </a:r>
          </a:p>
        </p:txBody>
      </p:sp>
      <p:sp>
        <p:nvSpPr>
          <p:cNvPr id="310" name="Google Shape;310;p36"/>
          <p:cNvSpPr txBox="1"/>
          <p:nvPr/>
        </p:nvSpPr>
        <p:spPr>
          <a:xfrm>
            <a:off x="7061759" y="4777362"/>
            <a:ext cx="1732800" cy="1830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dirty="0">
                <a:latin typeface="Open Sans ExtraBold"/>
                <a:ea typeface="Open Sans ExtraBold"/>
                <a:cs typeface="Open Sans ExtraBold"/>
                <a:sym typeface="Open Sans ExtraBold"/>
              </a:rPr>
              <a:t>2022</a:t>
            </a:r>
            <a:r>
              <a:rPr lang="en" dirty="0">
                <a:solidFill>
                  <a:schemeClr val="bg2"/>
                </a:solidFill>
                <a:latin typeface="Open Sans ExtraBold"/>
                <a:ea typeface="Open Sans ExtraBold"/>
                <a:cs typeface="Open Sans ExtraBold"/>
                <a:sym typeface="Open Sans ExtraBold"/>
              </a:rPr>
              <a:t>/</a:t>
            </a:r>
            <a:r>
              <a:rPr lang="en" dirty="0">
                <a:latin typeface="Open Sans ExtraBold"/>
                <a:ea typeface="Open Sans ExtraBold"/>
                <a:cs typeface="Open Sans ExtraBold"/>
                <a:sym typeface="Open Sans ExtraBold"/>
              </a:rPr>
              <a:t>23</a:t>
            </a:r>
            <a:endParaRPr dirty="0">
              <a:latin typeface="Open Sans ExtraBold"/>
              <a:ea typeface="Open Sans ExtraBold"/>
              <a:cs typeface="Open Sans ExtraBold"/>
              <a:sym typeface="Open Sans ExtraBold"/>
            </a:endParaRPr>
          </a:p>
        </p:txBody>
      </p:sp>
      <p:pic>
        <p:nvPicPr>
          <p:cNvPr id="2" name="Image 7">
            <a:extLst>
              <a:ext uri="{FF2B5EF4-FFF2-40B4-BE49-F238E27FC236}">
                <a16:creationId xmlns:a16="http://schemas.microsoft.com/office/drawing/2014/main" id="{BAB42D89-56B5-4FE7-AA39-A6164A8CFBF7}"/>
              </a:ext>
            </a:extLst>
          </p:cNvPr>
          <p:cNvPicPr>
            <a:picLocks noChangeAspect="1"/>
          </p:cNvPicPr>
          <p:nvPr/>
        </p:nvPicPr>
        <p:blipFill>
          <a:blip r:embed="rId3"/>
          <a:stretch>
            <a:fillRect/>
          </a:stretch>
        </p:blipFill>
        <p:spPr>
          <a:xfrm>
            <a:off x="6942097" y="277058"/>
            <a:ext cx="1852462" cy="489489"/>
          </a:xfrm>
          <a:prstGeom prst="rect">
            <a:avLst/>
          </a:prstGeom>
        </p:spPr>
      </p:pic>
      <p:pic>
        <p:nvPicPr>
          <p:cNvPr id="6" name="Picture 5">
            <a:extLst>
              <a:ext uri="{FF2B5EF4-FFF2-40B4-BE49-F238E27FC236}">
                <a16:creationId xmlns:a16="http://schemas.microsoft.com/office/drawing/2014/main" id="{0D863D5A-5227-D6F5-7792-8C4C1D76ED55}"/>
              </a:ext>
            </a:extLst>
          </p:cNvPr>
          <p:cNvPicPr>
            <a:picLocks noChangeAspect="1"/>
          </p:cNvPicPr>
          <p:nvPr/>
        </p:nvPicPr>
        <p:blipFill>
          <a:blip r:embed="rId4"/>
          <a:stretch>
            <a:fillRect/>
          </a:stretch>
        </p:blipFill>
        <p:spPr>
          <a:xfrm>
            <a:off x="507175" y="144516"/>
            <a:ext cx="1596833" cy="703610"/>
          </a:xfrm>
          <a:prstGeom prst="rect">
            <a:avLst/>
          </a:prstGeom>
        </p:spPr>
      </p:pic>
      <p:sp>
        <p:nvSpPr>
          <p:cNvPr id="10" name="TextBox 9">
            <a:extLst>
              <a:ext uri="{FF2B5EF4-FFF2-40B4-BE49-F238E27FC236}">
                <a16:creationId xmlns:a16="http://schemas.microsoft.com/office/drawing/2014/main" id="{B7B1F15E-DBA3-B493-15C7-50A81351795C}"/>
              </a:ext>
            </a:extLst>
          </p:cNvPr>
          <p:cNvSpPr txBox="1"/>
          <p:nvPr/>
        </p:nvSpPr>
        <p:spPr>
          <a:xfrm>
            <a:off x="236980" y="3487571"/>
            <a:ext cx="2690416" cy="276999"/>
          </a:xfrm>
          <a:prstGeom prst="rect">
            <a:avLst/>
          </a:prstGeom>
          <a:noFill/>
        </p:spPr>
        <p:txBody>
          <a:bodyPr wrap="square" rtlCol="0">
            <a:spAutoFit/>
          </a:bodyPr>
          <a:lstStyle/>
          <a:p>
            <a:r>
              <a:rPr lang="fr-FR" sz="1200" dirty="0">
                <a:solidFill>
                  <a:schemeClr val="dk2"/>
                </a:solidFill>
                <a:latin typeface="Open Sans ExtraBold"/>
                <a:ea typeface="Open Sans ExtraBold"/>
                <a:cs typeface="Open Sans ExtraBold"/>
                <a:sym typeface="Open Sans ExtraBold"/>
              </a:rPr>
              <a:t>Présenté par :</a:t>
            </a:r>
          </a:p>
        </p:txBody>
      </p:sp>
      <p:sp>
        <p:nvSpPr>
          <p:cNvPr id="11" name="TextBox 10">
            <a:extLst>
              <a:ext uri="{FF2B5EF4-FFF2-40B4-BE49-F238E27FC236}">
                <a16:creationId xmlns:a16="http://schemas.microsoft.com/office/drawing/2014/main" id="{4E18839E-639A-2442-2025-F95402A41569}"/>
              </a:ext>
            </a:extLst>
          </p:cNvPr>
          <p:cNvSpPr txBox="1"/>
          <p:nvPr/>
        </p:nvSpPr>
        <p:spPr>
          <a:xfrm>
            <a:off x="318778" y="3764569"/>
            <a:ext cx="2552380" cy="276999"/>
          </a:xfrm>
          <a:prstGeom prst="rect">
            <a:avLst/>
          </a:prstGeom>
          <a:noFill/>
        </p:spPr>
        <p:txBody>
          <a:bodyPr wrap="square" rtlCol="0">
            <a:spAutoFit/>
          </a:bodyPr>
          <a:lstStyle/>
          <a:p>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 M EL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Kanfoudi</a:t>
            </a: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 Mohamed - EHTP</a:t>
            </a:r>
          </a:p>
        </p:txBody>
      </p:sp>
      <p:sp>
        <p:nvSpPr>
          <p:cNvPr id="13" name="TextBox 12">
            <a:extLst>
              <a:ext uri="{FF2B5EF4-FFF2-40B4-BE49-F238E27FC236}">
                <a16:creationId xmlns:a16="http://schemas.microsoft.com/office/drawing/2014/main" id="{49E5A06D-076A-8E37-AC86-0876423A8E19}"/>
              </a:ext>
            </a:extLst>
          </p:cNvPr>
          <p:cNvSpPr txBox="1"/>
          <p:nvPr/>
        </p:nvSpPr>
        <p:spPr>
          <a:xfrm>
            <a:off x="6431963" y="3487571"/>
            <a:ext cx="2690416" cy="276999"/>
          </a:xfrm>
          <a:prstGeom prst="rect">
            <a:avLst/>
          </a:prstGeom>
          <a:noFill/>
        </p:spPr>
        <p:txBody>
          <a:bodyPr wrap="square" rtlCol="0">
            <a:spAutoFit/>
          </a:bodyPr>
          <a:lstStyle/>
          <a:p>
            <a:r>
              <a:rPr lang="fr-FR" sz="1200" dirty="0">
                <a:solidFill>
                  <a:schemeClr val="dk2"/>
                </a:solidFill>
                <a:latin typeface="Open Sans ExtraBold"/>
                <a:ea typeface="Open Sans ExtraBold"/>
                <a:cs typeface="Open Sans ExtraBold"/>
                <a:sym typeface="Open Sans ExtraBold"/>
              </a:rPr>
              <a:t>Encadré par :</a:t>
            </a:r>
          </a:p>
        </p:txBody>
      </p:sp>
      <p:sp>
        <p:nvSpPr>
          <p:cNvPr id="14" name="TextBox 13">
            <a:extLst>
              <a:ext uri="{FF2B5EF4-FFF2-40B4-BE49-F238E27FC236}">
                <a16:creationId xmlns:a16="http://schemas.microsoft.com/office/drawing/2014/main" id="{59AAAD2E-B4C0-840C-8178-A15D3F7EA0CE}"/>
              </a:ext>
            </a:extLst>
          </p:cNvPr>
          <p:cNvSpPr txBox="1"/>
          <p:nvPr/>
        </p:nvSpPr>
        <p:spPr>
          <a:xfrm>
            <a:off x="6544440" y="3764570"/>
            <a:ext cx="2474885" cy="830997"/>
          </a:xfrm>
          <a:prstGeom prst="rect">
            <a:avLst/>
          </a:prstGeom>
          <a:noFill/>
        </p:spPr>
        <p:txBody>
          <a:bodyPr wrap="square" rtlCol="0">
            <a:spAutoFit/>
          </a:bodyPr>
          <a:lstStyle/>
          <a:p>
            <a:pPr marL="171450" indent="-171450">
              <a:buFontTx/>
              <a:buChar char="-"/>
            </a:pP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Mme Zineb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Rachik</a:t>
            </a: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 – EHTP</a:t>
            </a:r>
          </a:p>
          <a:p>
            <a:pPr marL="171450" indent="-171450">
              <a:buFontTx/>
              <a:buChar char="-"/>
            </a:pP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Mme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Benabbou</a:t>
            </a: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 Maha -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Inetum</a:t>
            </a:r>
            <a:endPar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endParaRPr>
          </a:p>
          <a:p>
            <a:pPr marL="171450" indent="-171450">
              <a:buFontTx/>
              <a:buChar char="-"/>
            </a:pP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Mme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Bouabid</a:t>
            </a: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 Mariam -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Inetum</a:t>
            </a:r>
            <a:endPar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endParaRPr>
          </a:p>
          <a:p>
            <a:pPr marL="171450" indent="-171450">
              <a:buFontTx/>
              <a:buChar char="-"/>
            </a:pP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M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Hidayatallah</a:t>
            </a: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 Younes –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Inetum</a:t>
            </a:r>
            <a:endPar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endParaRPr>
          </a:p>
        </p:txBody>
      </p:sp>
      <p:sp>
        <p:nvSpPr>
          <p:cNvPr id="3" name="Google Shape;307;p36">
            <a:extLst>
              <a:ext uri="{FF2B5EF4-FFF2-40B4-BE49-F238E27FC236}">
                <a16:creationId xmlns:a16="http://schemas.microsoft.com/office/drawing/2014/main" id="{B23053A8-A7B1-A4AA-96F6-2F6FD6BDEA45}"/>
              </a:ext>
            </a:extLst>
          </p:cNvPr>
          <p:cNvSpPr txBox="1">
            <a:spLocks/>
          </p:cNvSpPr>
          <p:nvPr/>
        </p:nvSpPr>
        <p:spPr>
          <a:xfrm>
            <a:off x="912589" y="812499"/>
            <a:ext cx="7318822" cy="49512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Open Sans ExtraBold"/>
              <a:buNone/>
              <a:defRPr sz="5500" b="0" i="0" u="none" strike="noStrike" cap="none">
                <a:solidFill>
                  <a:srgbClr val="191919"/>
                </a:solidFill>
                <a:latin typeface="Open Sans ExtraBold"/>
                <a:ea typeface="Open Sans ExtraBold"/>
                <a:cs typeface="Open Sans ExtraBold"/>
                <a:sym typeface="Open Sans ExtraBold"/>
              </a:defRPr>
            </a:lvl1pPr>
            <a:lvl2pPr marR="0" lvl="1"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2pPr>
            <a:lvl3pPr marR="0" lvl="2"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3pPr>
            <a:lvl4pPr marR="0" lvl="3"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4pPr>
            <a:lvl5pPr marR="0" lvl="4"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5pPr>
            <a:lvl6pPr marR="0" lvl="5"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6pPr>
            <a:lvl7pPr marR="0" lvl="6"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7pPr>
            <a:lvl8pPr marR="0" lvl="7"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8pPr>
            <a:lvl9pPr marR="0" lvl="8"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9pPr>
          </a:lstStyle>
          <a:p>
            <a:pPr algn="ctr"/>
            <a:r>
              <a:rPr lang="fr-FR" sz="1800" dirty="0">
                <a:solidFill>
                  <a:schemeClr val="dk2"/>
                </a:solidFill>
                <a:sym typeface="Arial"/>
              </a:rPr>
              <a:t>Projet de fin d’étude</a:t>
            </a:r>
          </a:p>
        </p:txBody>
      </p:sp>
      <p:sp>
        <p:nvSpPr>
          <p:cNvPr id="4" name="Google Shape;307;p36">
            <a:extLst>
              <a:ext uri="{FF2B5EF4-FFF2-40B4-BE49-F238E27FC236}">
                <a16:creationId xmlns:a16="http://schemas.microsoft.com/office/drawing/2014/main" id="{F4898784-79FF-8B04-5F3F-7B1AF0796BF3}"/>
              </a:ext>
            </a:extLst>
          </p:cNvPr>
          <p:cNvSpPr txBox="1">
            <a:spLocks/>
          </p:cNvSpPr>
          <p:nvPr/>
        </p:nvSpPr>
        <p:spPr>
          <a:xfrm>
            <a:off x="912589" y="1213301"/>
            <a:ext cx="7318822" cy="49512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Open Sans ExtraBold"/>
              <a:buNone/>
              <a:defRPr sz="5500" b="0" i="0" u="none" strike="noStrike" cap="none">
                <a:solidFill>
                  <a:srgbClr val="191919"/>
                </a:solidFill>
                <a:latin typeface="Open Sans ExtraBold"/>
                <a:ea typeface="Open Sans ExtraBold"/>
                <a:cs typeface="Open Sans ExtraBold"/>
                <a:sym typeface="Open Sans ExtraBold"/>
              </a:defRPr>
            </a:lvl1pPr>
            <a:lvl2pPr marR="0" lvl="1"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2pPr>
            <a:lvl3pPr marR="0" lvl="2"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3pPr>
            <a:lvl4pPr marR="0" lvl="3"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4pPr>
            <a:lvl5pPr marR="0" lvl="4"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5pPr>
            <a:lvl6pPr marR="0" lvl="5"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6pPr>
            <a:lvl7pPr marR="0" lvl="6"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7pPr>
            <a:lvl8pPr marR="0" lvl="7"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8pPr>
            <a:lvl9pPr marR="0" lvl="8"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9pPr>
          </a:lstStyle>
          <a:p>
            <a:pPr algn="ctr"/>
            <a:r>
              <a:rPr lang="fr-FR" sz="1400" dirty="0">
                <a:solidFill>
                  <a:schemeClr val="tx1"/>
                </a:solidFill>
                <a:latin typeface="MS PGothic" panose="020B0600070205080204" pitchFamily="34" charset="-128"/>
                <a:ea typeface="MS PGothic" panose="020B0600070205080204" pitchFamily="34" charset="-128"/>
              </a:rPr>
              <a:t>POUR L’OBTENTION DU DIPLÔME </a:t>
            </a:r>
          </a:p>
          <a:p>
            <a:pPr algn="ctr"/>
            <a:r>
              <a:rPr lang="fr-FR" sz="1400" dirty="0">
                <a:solidFill>
                  <a:schemeClr val="tx1"/>
                </a:solidFill>
                <a:latin typeface="MS PGothic" panose="020B0600070205080204" pitchFamily="34" charset="-128"/>
                <a:ea typeface="MS PGothic" panose="020B0600070205080204" pitchFamily="34" charset="-128"/>
              </a:rPr>
              <a:t>D’INGÉNIEUR D’ÉTAT EN GÉNIE INFORMATIQUE</a:t>
            </a:r>
          </a:p>
        </p:txBody>
      </p:sp>
      <p:sp>
        <p:nvSpPr>
          <p:cNvPr id="9" name="TextBox 8">
            <a:extLst>
              <a:ext uri="{FF2B5EF4-FFF2-40B4-BE49-F238E27FC236}">
                <a16:creationId xmlns:a16="http://schemas.microsoft.com/office/drawing/2014/main" id="{2BE9C603-A6D0-879F-1775-B1A75A374292}"/>
              </a:ext>
            </a:extLst>
          </p:cNvPr>
          <p:cNvSpPr txBox="1"/>
          <p:nvPr/>
        </p:nvSpPr>
        <p:spPr>
          <a:xfrm>
            <a:off x="2927396" y="3487571"/>
            <a:ext cx="3363159" cy="276999"/>
          </a:xfrm>
          <a:prstGeom prst="rect">
            <a:avLst/>
          </a:prstGeom>
          <a:noFill/>
        </p:spPr>
        <p:txBody>
          <a:bodyPr wrap="square" rtlCol="0">
            <a:spAutoFit/>
          </a:bodyPr>
          <a:lstStyle/>
          <a:p>
            <a:r>
              <a:rPr lang="fr-FR" sz="1200" dirty="0">
                <a:solidFill>
                  <a:schemeClr val="dk2"/>
                </a:solidFill>
                <a:latin typeface="Open Sans ExtraBold"/>
                <a:ea typeface="Open Sans ExtraBold"/>
                <a:cs typeface="Open Sans ExtraBold"/>
                <a:sym typeface="Open Sans ExtraBold"/>
              </a:rPr>
              <a:t>Soutenu le 14/6/2023 devant le jury :</a:t>
            </a:r>
          </a:p>
        </p:txBody>
      </p:sp>
      <p:sp>
        <p:nvSpPr>
          <p:cNvPr id="12" name="TextBox 11">
            <a:extLst>
              <a:ext uri="{FF2B5EF4-FFF2-40B4-BE49-F238E27FC236}">
                <a16:creationId xmlns:a16="http://schemas.microsoft.com/office/drawing/2014/main" id="{F844A22B-1F3E-CD9B-B89F-95A13CFBF1E2}"/>
              </a:ext>
            </a:extLst>
          </p:cNvPr>
          <p:cNvSpPr txBox="1"/>
          <p:nvPr/>
        </p:nvSpPr>
        <p:spPr>
          <a:xfrm>
            <a:off x="3068804" y="3764569"/>
            <a:ext cx="2604281" cy="830997"/>
          </a:xfrm>
          <a:prstGeom prst="rect">
            <a:avLst/>
          </a:prstGeom>
          <a:noFill/>
        </p:spPr>
        <p:txBody>
          <a:bodyPr wrap="square" rtlCol="0">
            <a:spAutoFit/>
          </a:bodyPr>
          <a:lstStyle/>
          <a:p>
            <a:pPr marL="171450" indent="-171450">
              <a:buFontTx/>
              <a:buChar char="-"/>
            </a:pP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Mme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Cherrabi</a:t>
            </a: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 Mariam – EHTP</a:t>
            </a:r>
          </a:p>
          <a:p>
            <a:pPr marL="171450" indent="-171450">
              <a:buFontTx/>
              <a:buChar char="-"/>
            </a:pP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M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Rghioui</a:t>
            </a: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 Anass – EHTP</a:t>
            </a:r>
          </a:p>
          <a:p>
            <a:pPr marL="171450" indent="-171450">
              <a:buFontTx/>
              <a:buChar char="-"/>
            </a:pP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Mme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Rachik</a:t>
            </a: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 Zineb – EHTP</a:t>
            </a:r>
          </a:p>
          <a:p>
            <a:pPr marL="171450" indent="-171450">
              <a:buFontTx/>
              <a:buChar char="-"/>
            </a:pP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Mme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Bouabid</a:t>
            </a: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 Mariam -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Inetum</a:t>
            </a:r>
            <a:endPar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endParaRPr>
          </a:p>
        </p:txBody>
      </p:sp>
    </p:spTree>
    <p:extLst>
      <p:ext uri="{BB962C8B-B14F-4D97-AF65-F5344CB8AC3E}">
        <p14:creationId xmlns:p14="http://schemas.microsoft.com/office/powerpoint/2010/main" val="2482349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4" name="TextBox 3">
            <a:extLst>
              <a:ext uri="{FF2B5EF4-FFF2-40B4-BE49-F238E27FC236}">
                <a16:creationId xmlns:a16="http://schemas.microsoft.com/office/drawing/2014/main" id="{E2F0B8E2-53AD-7986-D837-14BEF1220A76}"/>
              </a:ext>
            </a:extLst>
          </p:cNvPr>
          <p:cNvSpPr txBox="1"/>
          <p:nvPr/>
        </p:nvSpPr>
        <p:spPr>
          <a:xfrm>
            <a:off x="381548" y="690734"/>
            <a:ext cx="3512500" cy="400110"/>
          </a:xfrm>
          <a:prstGeom prst="rect">
            <a:avLst/>
          </a:prstGeom>
          <a:noFill/>
        </p:spPr>
        <p:txBody>
          <a:bodyPr wrap="none" rtlCol="0">
            <a:spAutoFit/>
          </a:bodyPr>
          <a:lstStyle/>
          <a:p>
            <a:r>
              <a:rPr lang="fr-FR" sz="2000" dirty="0">
                <a:solidFill>
                  <a:srgbClr val="002060"/>
                </a:solidFill>
                <a:latin typeface="Open Sans ExtraBold"/>
                <a:ea typeface="Open Sans ExtraBold"/>
                <a:cs typeface="Open Sans ExtraBold"/>
                <a:sym typeface="Open Sans ExtraBold"/>
              </a:rPr>
              <a:t>Les ressources humaines</a:t>
            </a:r>
          </a:p>
        </p:txBody>
      </p:sp>
      <p:sp>
        <p:nvSpPr>
          <p:cNvPr id="6" name="Google Shape;810;p62">
            <a:extLst>
              <a:ext uri="{FF2B5EF4-FFF2-40B4-BE49-F238E27FC236}">
                <a16:creationId xmlns:a16="http://schemas.microsoft.com/office/drawing/2014/main" id="{C06C982D-6E11-1ECF-3BC8-3A8A63D67A4A}"/>
              </a:ext>
            </a:extLst>
          </p:cNvPr>
          <p:cNvSpPr txBox="1">
            <a:spLocks noGrp="1"/>
          </p:cNvSpPr>
          <p:nvPr>
            <p:ph type="title"/>
          </p:nvPr>
        </p:nvSpPr>
        <p:spPr>
          <a:xfrm>
            <a:off x="1699910" y="3836696"/>
            <a:ext cx="2336400" cy="45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400" dirty="0">
                <a:solidFill>
                  <a:srgbClr val="000000"/>
                </a:solidFill>
                <a:latin typeface="Arial"/>
                <a:cs typeface="Arial"/>
                <a:sym typeface="Arial"/>
              </a:rPr>
              <a:t>Mariam Bouabid</a:t>
            </a:r>
            <a:endParaRPr sz="1400" dirty="0">
              <a:solidFill>
                <a:srgbClr val="000000"/>
              </a:solidFill>
              <a:latin typeface="Arial"/>
              <a:cs typeface="Arial"/>
              <a:sym typeface="Arial"/>
            </a:endParaRPr>
          </a:p>
        </p:txBody>
      </p:sp>
      <p:sp>
        <p:nvSpPr>
          <p:cNvPr id="8" name="Google Shape;812;p62">
            <a:extLst>
              <a:ext uri="{FF2B5EF4-FFF2-40B4-BE49-F238E27FC236}">
                <a16:creationId xmlns:a16="http://schemas.microsoft.com/office/drawing/2014/main" id="{E282C177-CE3A-A426-A849-9BDE23DC786C}"/>
              </a:ext>
            </a:extLst>
          </p:cNvPr>
          <p:cNvSpPr txBox="1">
            <a:spLocks/>
          </p:cNvSpPr>
          <p:nvPr/>
        </p:nvSpPr>
        <p:spPr>
          <a:xfrm>
            <a:off x="5100219" y="3775170"/>
            <a:ext cx="2336400" cy="457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dirty="0"/>
              <a:t>Younes </a:t>
            </a:r>
            <a:r>
              <a:rPr lang="fr-FR" dirty="0" err="1"/>
              <a:t>Hidayatallah</a:t>
            </a:r>
            <a:endParaRPr lang="fr-FR" dirty="0">
              <a:solidFill>
                <a:schemeClr val="lt1"/>
              </a:solidFill>
            </a:endParaRPr>
          </a:p>
        </p:txBody>
      </p:sp>
      <p:sp>
        <p:nvSpPr>
          <p:cNvPr id="10" name="Google Shape;815;p62">
            <a:extLst>
              <a:ext uri="{FF2B5EF4-FFF2-40B4-BE49-F238E27FC236}">
                <a16:creationId xmlns:a16="http://schemas.microsoft.com/office/drawing/2014/main" id="{662169A3-B9C0-F0F1-11D5-67015C28A0B3}"/>
              </a:ext>
            </a:extLst>
          </p:cNvPr>
          <p:cNvSpPr/>
          <p:nvPr/>
        </p:nvSpPr>
        <p:spPr>
          <a:xfrm>
            <a:off x="2416419" y="2874870"/>
            <a:ext cx="914400" cy="914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16;p62">
            <a:extLst>
              <a:ext uri="{FF2B5EF4-FFF2-40B4-BE49-F238E27FC236}">
                <a16:creationId xmlns:a16="http://schemas.microsoft.com/office/drawing/2014/main" id="{A70F5335-3F67-6D07-6981-FCC025454835}"/>
              </a:ext>
            </a:extLst>
          </p:cNvPr>
          <p:cNvSpPr/>
          <p:nvPr/>
        </p:nvSpPr>
        <p:spPr>
          <a:xfrm>
            <a:off x="5811219" y="2869932"/>
            <a:ext cx="914400" cy="914400"/>
          </a:xfrm>
          <a:prstGeom prst="roundRect">
            <a:avLst>
              <a:gd name="adj" fmla="val 16667"/>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817;p62">
            <a:extLst>
              <a:ext uri="{FF2B5EF4-FFF2-40B4-BE49-F238E27FC236}">
                <a16:creationId xmlns:a16="http://schemas.microsoft.com/office/drawing/2014/main" id="{3B950C8F-091B-4C69-A381-7923AF5EE334}"/>
              </a:ext>
            </a:extLst>
          </p:cNvPr>
          <p:cNvGrpSpPr/>
          <p:nvPr/>
        </p:nvGrpSpPr>
        <p:grpSpPr>
          <a:xfrm>
            <a:off x="5987267" y="3060515"/>
            <a:ext cx="562314" cy="533234"/>
            <a:chOff x="4809024" y="2738927"/>
            <a:chExt cx="478118" cy="453276"/>
          </a:xfrm>
        </p:grpSpPr>
        <p:sp>
          <p:nvSpPr>
            <p:cNvPr id="14" name="Google Shape;818;p62">
              <a:extLst>
                <a:ext uri="{FF2B5EF4-FFF2-40B4-BE49-F238E27FC236}">
                  <a16:creationId xmlns:a16="http://schemas.microsoft.com/office/drawing/2014/main" id="{6A228AFE-A0AD-CC1B-3480-57838A2D74BD}"/>
                </a:ext>
              </a:extLst>
            </p:cNvPr>
            <p:cNvSpPr/>
            <p:nvPr/>
          </p:nvSpPr>
          <p:spPr>
            <a:xfrm>
              <a:off x="4906311" y="2878661"/>
              <a:ext cx="13696" cy="22014"/>
            </a:xfrm>
            <a:custGeom>
              <a:avLst/>
              <a:gdLst/>
              <a:ahLst/>
              <a:cxnLst/>
              <a:rect l="l" t="t" r="r" b="b"/>
              <a:pathLst>
                <a:path w="494" h="794" extrusionOk="0">
                  <a:moveTo>
                    <a:pt x="247" y="1"/>
                  </a:moveTo>
                  <a:cubicBezTo>
                    <a:pt x="110" y="1"/>
                    <a:pt x="0" y="110"/>
                    <a:pt x="0" y="246"/>
                  </a:cubicBezTo>
                  <a:lnTo>
                    <a:pt x="0" y="548"/>
                  </a:lnTo>
                  <a:cubicBezTo>
                    <a:pt x="0" y="684"/>
                    <a:pt x="110" y="793"/>
                    <a:pt x="247" y="793"/>
                  </a:cubicBezTo>
                  <a:cubicBezTo>
                    <a:pt x="384" y="793"/>
                    <a:pt x="493" y="684"/>
                    <a:pt x="493" y="548"/>
                  </a:cubicBezTo>
                  <a:lnTo>
                    <a:pt x="493" y="246"/>
                  </a:lnTo>
                  <a:cubicBezTo>
                    <a:pt x="493" y="110"/>
                    <a:pt x="384" y="1"/>
                    <a:pt x="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5" name="Google Shape;819;p62">
              <a:extLst>
                <a:ext uri="{FF2B5EF4-FFF2-40B4-BE49-F238E27FC236}">
                  <a16:creationId xmlns:a16="http://schemas.microsoft.com/office/drawing/2014/main" id="{4E07EDD9-BEE9-13D4-1531-9AADA1779B53}"/>
                </a:ext>
              </a:extLst>
            </p:cNvPr>
            <p:cNvSpPr/>
            <p:nvPr/>
          </p:nvSpPr>
          <p:spPr>
            <a:xfrm>
              <a:off x="4977232" y="2878661"/>
              <a:ext cx="13724" cy="22014"/>
            </a:xfrm>
            <a:custGeom>
              <a:avLst/>
              <a:gdLst/>
              <a:ahLst/>
              <a:cxnLst/>
              <a:rect l="l" t="t" r="r" b="b"/>
              <a:pathLst>
                <a:path w="495" h="794" extrusionOk="0">
                  <a:moveTo>
                    <a:pt x="248" y="1"/>
                  </a:moveTo>
                  <a:cubicBezTo>
                    <a:pt x="111" y="1"/>
                    <a:pt x="0" y="110"/>
                    <a:pt x="0" y="246"/>
                  </a:cubicBezTo>
                  <a:lnTo>
                    <a:pt x="0" y="548"/>
                  </a:lnTo>
                  <a:cubicBezTo>
                    <a:pt x="0" y="684"/>
                    <a:pt x="111" y="793"/>
                    <a:pt x="248" y="793"/>
                  </a:cubicBezTo>
                  <a:cubicBezTo>
                    <a:pt x="384" y="793"/>
                    <a:pt x="495" y="684"/>
                    <a:pt x="495" y="548"/>
                  </a:cubicBezTo>
                  <a:lnTo>
                    <a:pt x="495" y="246"/>
                  </a:lnTo>
                  <a:cubicBezTo>
                    <a:pt x="495" y="110"/>
                    <a:pt x="384" y="1"/>
                    <a:pt x="2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7" name="Google Shape;820;p62">
              <a:extLst>
                <a:ext uri="{FF2B5EF4-FFF2-40B4-BE49-F238E27FC236}">
                  <a16:creationId xmlns:a16="http://schemas.microsoft.com/office/drawing/2014/main" id="{15DD7722-176A-7AFC-E7BE-1A056681FA6A}"/>
                </a:ext>
              </a:extLst>
            </p:cNvPr>
            <p:cNvSpPr/>
            <p:nvPr/>
          </p:nvSpPr>
          <p:spPr>
            <a:xfrm>
              <a:off x="4907864" y="2925600"/>
              <a:ext cx="87084" cy="50293"/>
            </a:xfrm>
            <a:custGeom>
              <a:avLst/>
              <a:gdLst/>
              <a:ahLst/>
              <a:cxnLst/>
              <a:rect l="l" t="t" r="r" b="b"/>
              <a:pathLst>
                <a:path w="3141" h="1814" extrusionOk="0">
                  <a:moveTo>
                    <a:pt x="2616" y="495"/>
                  </a:moveTo>
                  <a:cubicBezTo>
                    <a:pt x="2502" y="968"/>
                    <a:pt x="2069" y="1322"/>
                    <a:pt x="1572" y="1322"/>
                  </a:cubicBezTo>
                  <a:cubicBezTo>
                    <a:pt x="1075" y="1322"/>
                    <a:pt x="642" y="968"/>
                    <a:pt x="528" y="495"/>
                  </a:cubicBezTo>
                  <a:close/>
                  <a:moveTo>
                    <a:pt x="367" y="1"/>
                  </a:moveTo>
                  <a:cubicBezTo>
                    <a:pt x="267" y="1"/>
                    <a:pt x="171" y="44"/>
                    <a:pt x="102" y="117"/>
                  </a:cubicBezTo>
                  <a:cubicBezTo>
                    <a:pt x="35" y="193"/>
                    <a:pt x="1" y="294"/>
                    <a:pt x="9" y="396"/>
                  </a:cubicBezTo>
                  <a:cubicBezTo>
                    <a:pt x="88" y="1191"/>
                    <a:pt x="774" y="1813"/>
                    <a:pt x="1572" y="1813"/>
                  </a:cubicBezTo>
                  <a:cubicBezTo>
                    <a:pt x="2372" y="1813"/>
                    <a:pt x="3056" y="1190"/>
                    <a:pt x="3130" y="396"/>
                  </a:cubicBezTo>
                  <a:cubicBezTo>
                    <a:pt x="3140" y="294"/>
                    <a:pt x="3106" y="193"/>
                    <a:pt x="3038" y="117"/>
                  </a:cubicBezTo>
                  <a:cubicBezTo>
                    <a:pt x="2971" y="44"/>
                    <a:pt x="2873" y="1"/>
                    <a:pt x="2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9" name="Google Shape;821;p62">
              <a:extLst>
                <a:ext uri="{FF2B5EF4-FFF2-40B4-BE49-F238E27FC236}">
                  <a16:creationId xmlns:a16="http://schemas.microsoft.com/office/drawing/2014/main" id="{C53C560F-DD82-7D19-057F-2143404BB724}"/>
                </a:ext>
              </a:extLst>
            </p:cNvPr>
            <p:cNvSpPr/>
            <p:nvPr/>
          </p:nvSpPr>
          <p:spPr>
            <a:xfrm>
              <a:off x="4809024" y="2738927"/>
              <a:ext cx="478118" cy="453276"/>
            </a:xfrm>
            <a:custGeom>
              <a:avLst/>
              <a:gdLst/>
              <a:ahLst/>
              <a:cxnLst/>
              <a:rect l="l" t="t" r="r" b="b"/>
              <a:pathLst>
                <a:path w="17245" h="16349" extrusionOk="0">
                  <a:moveTo>
                    <a:pt x="4435" y="506"/>
                  </a:moveTo>
                  <a:cubicBezTo>
                    <a:pt x="4724" y="506"/>
                    <a:pt x="5002" y="514"/>
                    <a:pt x="5242" y="535"/>
                  </a:cubicBezTo>
                  <a:cubicBezTo>
                    <a:pt x="6107" y="612"/>
                    <a:pt x="7161" y="848"/>
                    <a:pt x="7289" y="1537"/>
                  </a:cubicBezTo>
                  <a:cubicBezTo>
                    <a:pt x="7316" y="1679"/>
                    <a:pt x="7410" y="1799"/>
                    <a:pt x="7539" y="1860"/>
                  </a:cubicBezTo>
                  <a:cubicBezTo>
                    <a:pt x="7708" y="1939"/>
                    <a:pt x="8121" y="2179"/>
                    <a:pt x="8305" y="2707"/>
                  </a:cubicBezTo>
                  <a:cubicBezTo>
                    <a:pt x="8512" y="3312"/>
                    <a:pt x="8368" y="4105"/>
                    <a:pt x="7878" y="5065"/>
                  </a:cubicBezTo>
                  <a:cubicBezTo>
                    <a:pt x="7861" y="5073"/>
                    <a:pt x="7836" y="5082"/>
                    <a:pt x="7820" y="5088"/>
                  </a:cubicBezTo>
                  <a:cubicBezTo>
                    <a:pt x="7815" y="5088"/>
                    <a:pt x="7810" y="5088"/>
                    <a:pt x="7805" y="5088"/>
                  </a:cubicBezTo>
                  <a:cubicBezTo>
                    <a:pt x="7585" y="5088"/>
                    <a:pt x="7524" y="4963"/>
                    <a:pt x="7495" y="4838"/>
                  </a:cubicBezTo>
                  <a:cubicBezTo>
                    <a:pt x="7458" y="4684"/>
                    <a:pt x="7464" y="4554"/>
                    <a:pt x="7468" y="4427"/>
                  </a:cubicBezTo>
                  <a:cubicBezTo>
                    <a:pt x="7475" y="4251"/>
                    <a:pt x="7482" y="4071"/>
                    <a:pt x="7351" y="3914"/>
                  </a:cubicBezTo>
                  <a:cubicBezTo>
                    <a:pt x="7231" y="3768"/>
                    <a:pt x="7030" y="3696"/>
                    <a:pt x="6678" y="3671"/>
                  </a:cubicBezTo>
                  <a:cubicBezTo>
                    <a:pt x="6577" y="3664"/>
                    <a:pt x="6445" y="3650"/>
                    <a:pt x="6292" y="3633"/>
                  </a:cubicBezTo>
                  <a:cubicBezTo>
                    <a:pt x="5860" y="3589"/>
                    <a:pt x="5295" y="3532"/>
                    <a:pt x="4739" y="3532"/>
                  </a:cubicBezTo>
                  <a:cubicBezTo>
                    <a:pt x="3738" y="3532"/>
                    <a:pt x="2771" y="3721"/>
                    <a:pt x="2671" y="4512"/>
                  </a:cubicBezTo>
                  <a:cubicBezTo>
                    <a:pt x="2653" y="4657"/>
                    <a:pt x="2569" y="4753"/>
                    <a:pt x="2438" y="4753"/>
                  </a:cubicBezTo>
                  <a:cubicBezTo>
                    <a:pt x="2415" y="4753"/>
                    <a:pt x="2390" y="4750"/>
                    <a:pt x="2364" y="4744"/>
                  </a:cubicBezTo>
                  <a:cubicBezTo>
                    <a:pt x="2144" y="4098"/>
                    <a:pt x="1604" y="1437"/>
                    <a:pt x="2052" y="733"/>
                  </a:cubicBezTo>
                  <a:cubicBezTo>
                    <a:pt x="2113" y="633"/>
                    <a:pt x="2175" y="616"/>
                    <a:pt x="2224" y="612"/>
                  </a:cubicBezTo>
                  <a:cubicBezTo>
                    <a:pt x="2224" y="612"/>
                    <a:pt x="3397" y="506"/>
                    <a:pt x="4435" y="506"/>
                  </a:cubicBezTo>
                  <a:close/>
                  <a:moveTo>
                    <a:pt x="6486" y="9458"/>
                  </a:moveTo>
                  <a:lnTo>
                    <a:pt x="6486" y="10386"/>
                  </a:lnTo>
                  <a:cubicBezTo>
                    <a:pt x="6458" y="10402"/>
                    <a:pt x="6431" y="10420"/>
                    <a:pt x="6405" y="10441"/>
                  </a:cubicBezTo>
                  <a:lnTo>
                    <a:pt x="5252" y="11383"/>
                  </a:lnTo>
                  <a:lnTo>
                    <a:pt x="4100" y="10441"/>
                  </a:lnTo>
                  <a:cubicBezTo>
                    <a:pt x="4070" y="10417"/>
                    <a:pt x="4036" y="10396"/>
                    <a:pt x="4002" y="10379"/>
                  </a:cubicBezTo>
                  <a:lnTo>
                    <a:pt x="4002" y="9487"/>
                  </a:lnTo>
                  <a:cubicBezTo>
                    <a:pt x="4063" y="9491"/>
                    <a:pt x="4121" y="9495"/>
                    <a:pt x="4182" y="9495"/>
                  </a:cubicBezTo>
                  <a:lnTo>
                    <a:pt x="6090" y="9495"/>
                  </a:lnTo>
                  <a:cubicBezTo>
                    <a:pt x="6225" y="9495"/>
                    <a:pt x="6359" y="9482"/>
                    <a:pt x="6486" y="9458"/>
                  </a:cubicBezTo>
                  <a:close/>
                  <a:moveTo>
                    <a:pt x="3767" y="10816"/>
                  </a:moveTo>
                  <a:cubicBezTo>
                    <a:pt x="3774" y="10816"/>
                    <a:pt x="3780" y="10818"/>
                    <a:pt x="3786" y="10823"/>
                  </a:cubicBezTo>
                  <a:lnTo>
                    <a:pt x="4861" y="11701"/>
                  </a:lnTo>
                  <a:lnTo>
                    <a:pt x="3438" y="12867"/>
                  </a:lnTo>
                  <a:cubicBezTo>
                    <a:pt x="3434" y="12869"/>
                    <a:pt x="3429" y="12874"/>
                    <a:pt x="3420" y="12874"/>
                  </a:cubicBezTo>
                  <a:cubicBezTo>
                    <a:pt x="3415" y="12874"/>
                    <a:pt x="3410" y="12873"/>
                    <a:pt x="3404" y="12870"/>
                  </a:cubicBezTo>
                  <a:cubicBezTo>
                    <a:pt x="3387" y="12863"/>
                    <a:pt x="3387" y="12849"/>
                    <a:pt x="3384" y="12843"/>
                  </a:cubicBezTo>
                  <a:lnTo>
                    <a:pt x="3310" y="11173"/>
                  </a:lnTo>
                  <a:cubicBezTo>
                    <a:pt x="3310" y="11161"/>
                    <a:pt x="3313" y="11153"/>
                    <a:pt x="3322" y="11146"/>
                  </a:cubicBezTo>
                  <a:lnTo>
                    <a:pt x="3746" y="10823"/>
                  </a:lnTo>
                  <a:cubicBezTo>
                    <a:pt x="3753" y="10818"/>
                    <a:pt x="3760" y="10816"/>
                    <a:pt x="3767" y="10816"/>
                  </a:cubicBezTo>
                  <a:close/>
                  <a:moveTo>
                    <a:pt x="6737" y="10817"/>
                  </a:moveTo>
                  <a:cubicBezTo>
                    <a:pt x="6744" y="10817"/>
                    <a:pt x="6751" y="10819"/>
                    <a:pt x="6756" y="10823"/>
                  </a:cubicBezTo>
                  <a:lnTo>
                    <a:pt x="7182" y="11146"/>
                  </a:lnTo>
                  <a:cubicBezTo>
                    <a:pt x="7191" y="11153"/>
                    <a:pt x="7195" y="11163"/>
                    <a:pt x="7195" y="11173"/>
                  </a:cubicBezTo>
                  <a:lnTo>
                    <a:pt x="7120" y="12843"/>
                  </a:lnTo>
                  <a:cubicBezTo>
                    <a:pt x="7120" y="12849"/>
                    <a:pt x="7120" y="12863"/>
                    <a:pt x="7101" y="12872"/>
                  </a:cubicBezTo>
                  <a:cubicBezTo>
                    <a:pt x="7096" y="12875"/>
                    <a:pt x="7091" y="12876"/>
                    <a:pt x="7086" y="12876"/>
                  </a:cubicBezTo>
                  <a:cubicBezTo>
                    <a:pt x="7077" y="12876"/>
                    <a:pt x="7071" y="12870"/>
                    <a:pt x="7067" y="12867"/>
                  </a:cubicBezTo>
                  <a:lnTo>
                    <a:pt x="5641" y="11703"/>
                  </a:lnTo>
                  <a:lnTo>
                    <a:pt x="6718" y="10823"/>
                  </a:lnTo>
                  <a:cubicBezTo>
                    <a:pt x="6723" y="10819"/>
                    <a:pt x="6730" y="10817"/>
                    <a:pt x="6737" y="10817"/>
                  </a:cubicBezTo>
                  <a:close/>
                  <a:moveTo>
                    <a:pt x="5255" y="12019"/>
                  </a:moveTo>
                  <a:lnTo>
                    <a:pt x="5995" y="12623"/>
                  </a:lnTo>
                  <a:lnTo>
                    <a:pt x="5589" y="13161"/>
                  </a:lnTo>
                  <a:lnTo>
                    <a:pt x="4688" y="13161"/>
                  </a:lnTo>
                  <a:lnTo>
                    <a:pt x="4418" y="12704"/>
                  </a:lnTo>
                  <a:lnTo>
                    <a:pt x="5255" y="12019"/>
                  </a:lnTo>
                  <a:close/>
                  <a:moveTo>
                    <a:pt x="12502" y="7410"/>
                  </a:moveTo>
                  <a:cubicBezTo>
                    <a:pt x="13482" y="7410"/>
                    <a:pt x="14464" y="7784"/>
                    <a:pt x="15209" y="8531"/>
                  </a:cubicBezTo>
                  <a:cubicBezTo>
                    <a:pt x="16704" y="10024"/>
                    <a:pt x="16704" y="12455"/>
                    <a:pt x="15209" y="13948"/>
                  </a:cubicBezTo>
                  <a:cubicBezTo>
                    <a:pt x="14486" y="14671"/>
                    <a:pt x="13525" y="15070"/>
                    <a:pt x="12502" y="15070"/>
                  </a:cubicBezTo>
                  <a:cubicBezTo>
                    <a:pt x="11820" y="15070"/>
                    <a:pt x="11165" y="14893"/>
                    <a:pt x="10591" y="14561"/>
                  </a:cubicBezTo>
                  <a:cubicBezTo>
                    <a:pt x="10583" y="14553"/>
                    <a:pt x="10572" y="14548"/>
                    <a:pt x="10563" y="14544"/>
                  </a:cubicBezTo>
                  <a:cubicBezTo>
                    <a:pt x="10286" y="14380"/>
                    <a:pt x="10029" y="14181"/>
                    <a:pt x="9795" y="13948"/>
                  </a:cubicBezTo>
                  <a:cubicBezTo>
                    <a:pt x="8300" y="12455"/>
                    <a:pt x="8300" y="10024"/>
                    <a:pt x="9795" y="8531"/>
                  </a:cubicBezTo>
                  <a:cubicBezTo>
                    <a:pt x="10542" y="7785"/>
                    <a:pt x="11522" y="7410"/>
                    <a:pt x="12502" y="7410"/>
                  </a:cubicBezTo>
                  <a:close/>
                  <a:moveTo>
                    <a:pt x="7674" y="11596"/>
                  </a:moveTo>
                  <a:cubicBezTo>
                    <a:pt x="7674" y="11596"/>
                    <a:pt x="8141" y="11598"/>
                    <a:pt x="8199" y="11603"/>
                  </a:cubicBezTo>
                  <a:cubicBezTo>
                    <a:pt x="8282" y="12586"/>
                    <a:pt x="8697" y="13546"/>
                    <a:pt x="9448" y="14298"/>
                  </a:cubicBezTo>
                  <a:cubicBezTo>
                    <a:pt x="9681" y="14531"/>
                    <a:pt x="9937" y="14732"/>
                    <a:pt x="10208" y="14906"/>
                  </a:cubicBezTo>
                  <a:lnTo>
                    <a:pt x="10208" y="15816"/>
                  </a:lnTo>
                  <a:lnTo>
                    <a:pt x="10205" y="15816"/>
                  </a:lnTo>
                  <a:cubicBezTo>
                    <a:pt x="10205" y="15838"/>
                    <a:pt x="10187" y="15855"/>
                    <a:pt x="10165" y="15855"/>
                  </a:cubicBezTo>
                  <a:lnTo>
                    <a:pt x="6246" y="15855"/>
                  </a:lnTo>
                  <a:cubicBezTo>
                    <a:pt x="6248" y="15838"/>
                    <a:pt x="6248" y="15819"/>
                    <a:pt x="6246" y="15802"/>
                  </a:cubicBezTo>
                  <a:lnTo>
                    <a:pt x="5968" y="13478"/>
                  </a:lnTo>
                  <a:lnTo>
                    <a:pt x="6378" y="12936"/>
                  </a:lnTo>
                  <a:lnTo>
                    <a:pt x="6759" y="13248"/>
                  </a:lnTo>
                  <a:cubicBezTo>
                    <a:pt x="6856" y="13326"/>
                    <a:pt x="6972" y="13367"/>
                    <a:pt x="7091" y="13367"/>
                  </a:cubicBezTo>
                  <a:cubicBezTo>
                    <a:pt x="7164" y="13367"/>
                    <a:pt x="7238" y="13352"/>
                    <a:pt x="7306" y="13322"/>
                  </a:cubicBezTo>
                  <a:cubicBezTo>
                    <a:pt x="7489" y="13240"/>
                    <a:pt x="7609" y="13066"/>
                    <a:pt x="7617" y="12865"/>
                  </a:cubicBezTo>
                  <a:lnTo>
                    <a:pt x="7674" y="11596"/>
                  </a:lnTo>
                  <a:close/>
                  <a:moveTo>
                    <a:pt x="5491" y="13656"/>
                  </a:moveTo>
                  <a:lnTo>
                    <a:pt x="5755" y="15857"/>
                  </a:lnTo>
                  <a:lnTo>
                    <a:pt x="4503" y="15857"/>
                  </a:lnTo>
                  <a:lnTo>
                    <a:pt x="4765" y="13656"/>
                  </a:lnTo>
                  <a:close/>
                  <a:moveTo>
                    <a:pt x="4297" y="1"/>
                  </a:moveTo>
                  <a:cubicBezTo>
                    <a:pt x="3495" y="1"/>
                    <a:pt x="2737" y="69"/>
                    <a:pt x="2252" y="113"/>
                  </a:cubicBezTo>
                  <a:lnTo>
                    <a:pt x="2177" y="120"/>
                  </a:lnTo>
                  <a:cubicBezTo>
                    <a:pt x="1954" y="139"/>
                    <a:pt x="1765" y="260"/>
                    <a:pt x="1634" y="468"/>
                  </a:cubicBezTo>
                  <a:cubicBezTo>
                    <a:pt x="1371" y="882"/>
                    <a:pt x="1316" y="1687"/>
                    <a:pt x="1471" y="2863"/>
                  </a:cubicBezTo>
                  <a:cubicBezTo>
                    <a:pt x="1592" y="3781"/>
                    <a:pt x="1805" y="4640"/>
                    <a:pt x="1911" y="4933"/>
                  </a:cubicBezTo>
                  <a:cubicBezTo>
                    <a:pt x="1940" y="5010"/>
                    <a:pt x="1986" y="5075"/>
                    <a:pt x="2049" y="5127"/>
                  </a:cubicBezTo>
                  <a:lnTo>
                    <a:pt x="2049" y="7360"/>
                  </a:lnTo>
                  <a:cubicBezTo>
                    <a:pt x="2049" y="8302"/>
                    <a:pt x="2661" y="9100"/>
                    <a:pt x="3509" y="9383"/>
                  </a:cubicBezTo>
                  <a:lnTo>
                    <a:pt x="3509" y="10390"/>
                  </a:lnTo>
                  <a:cubicBezTo>
                    <a:pt x="3489" y="10402"/>
                    <a:pt x="3023" y="10752"/>
                    <a:pt x="3023" y="10752"/>
                  </a:cubicBezTo>
                  <a:cubicBezTo>
                    <a:pt x="2913" y="10838"/>
                    <a:pt x="2839" y="10963"/>
                    <a:pt x="2822" y="11100"/>
                  </a:cubicBezTo>
                  <a:lnTo>
                    <a:pt x="2675" y="11100"/>
                  </a:lnTo>
                  <a:cubicBezTo>
                    <a:pt x="1201" y="11100"/>
                    <a:pt x="1" y="12301"/>
                    <a:pt x="1" y="13778"/>
                  </a:cubicBezTo>
                  <a:lnTo>
                    <a:pt x="1" y="13866"/>
                  </a:lnTo>
                  <a:cubicBezTo>
                    <a:pt x="1" y="14002"/>
                    <a:pt x="110" y="14113"/>
                    <a:pt x="246" y="14113"/>
                  </a:cubicBezTo>
                  <a:cubicBezTo>
                    <a:pt x="384" y="14113"/>
                    <a:pt x="494" y="14002"/>
                    <a:pt x="494" y="13866"/>
                  </a:cubicBezTo>
                  <a:lnTo>
                    <a:pt x="494" y="13778"/>
                  </a:lnTo>
                  <a:cubicBezTo>
                    <a:pt x="494" y="12573"/>
                    <a:pt x="1474" y="11593"/>
                    <a:pt x="2678" y="11593"/>
                  </a:cubicBezTo>
                  <a:lnTo>
                    <a:pt x="2837" y="11593"/>
                  </a:lnTo>
                  <a:lnTo>
                    <a:pt x="2894" y="12863"/>
                  </a:lnTo>
                  <a:cubicBezTo>
                    <a:pt x="2903" y="13062"/>
                    <a:pt x="3022" y="13238"/>
                    <a:pt x="3205" y="13319"/>
                  </a:cubicBezTo>
                  <a:cubicBezTo>
                    <a:pt x="3275" y="13350"/>
                    <a:pt x="3348" y="13366"/>
                    <a:pt x="3421" y="13366"/>
                  </a:cubicBezTo>
                  <a:cubicBezTo>
                    <a:pt x="3539" y="13366"/>
                    <a:pt x="3656" y="13325"/>
                    <a:pt x="3752" y="13247"/>
                  </a:cubicBezTo>
                  <a:lnTo>
                    <a:pt x="4032" y="13018"/>
                  </a:lnTo>
                  <a:lnTo>
                    <a:pt x="4292" y="13460"/>
                  </a:lnTo>
                  <a:lnTo>
                    <a:pt x="4013" y="15802"/>
                  </a:lnTo>
                  <a:cubicBezTo>
                    <a:pt x="4011" y="15819"/>
                    <a:pt x="4011" y="15838"/>
                    <a:pt x="4013" y="15855"/>
                  </a:cubicBezTo>
                  <a:lnTo>
                    <a:pt x="535" y="15855"/>
                  </a:lnTo>
                  <a:cubicBezTo>
                    <a:pt x="513" y="15855"/>
                    <a:pt x="495" y="15838"/>
                    <a:pt x="495" y="15816"/>
                  </a:cubicBezTo>
                  <a:lnTo>
                    <a:pt x="495" y="14985"/>
                  </a:lnTo>
                  <a:cubicBezTo>
                    <a:pt x="495" y="14847"/>
                    <a:pt x="386" y="14738"/>
                    <a:pt x="249" y="14738"/>
                  </a:cubicBezTo>
                  <a:cubicBezTo>
                    <a:pt x="111" y="14738"/>
                    <a:pt x="2" y="14847"/>
                    <a:pt x="2" y="14985"/>
                  </a:cubicBezTo>
                  <a:lnTo>
                    <a:pt x="2" y="15816"/>
                  </a:lnTo>
                  <a:cubicBezTo>
                    <a:pt x="2" y="16109"/>
                    <a:pt x="242" y="16349"/>
                    <a:pt x="535" y="16349"/>
                  </a:cubicBezTo>
                  <a:lnTo>
                    <a:pt x="10165" y="16349"/>
                  </a:lnTo>
                  <a:cubicBezTo>
                    <a:pt x="10459" y="16349"/>
                    <a:pt x="10698" y="16109"/>
                    <a:pt x="10698" y="15816"/>
                  </a:cubicBezTo>
                  <a:lnTo>
                    <a:pt x="10698" y="15171"/>
                  </a:lnTo>
                  <a:cubicBezTo>
                    <a:pt x="11258" y="15428"/>
                    <a:pt x="11868" y="15563"/>
                    <a:pt x="12502" y="15563"/>
                  </a:cubicBezTo>
                  <a:cubicBezTo>
                    <a:pt x="13655" y="15563"/>
                    <a:pt x="14742" y="15115"/>
                    <a:pt x="15559" y="14298"/>
                  </a:cubicBezTo>
                  <a:cubicBezTo>
                    <a:pt x="17245" y="12612"/>
                    <a:pt x="17245" y="9867"/>
                    <a:pt x="15557" y="8183"/>
                  </a:cubicBezTo>
                  <a:cubicBezTo>
                    <a:pt x="14715" y="7340"/>
                    <a:pt x="13608" y="6919"/>
                    <a:pt x="12501" y="6919"/>
                  </a:cubicBezTo>
                  <a:cubicBezTo>
                    <a:pt x="11394" y="6919"/>
                    <a:pt x="10286" y="7340"/>
                    <a:pt x="9442" y="8183"/>
                  </a:cubicBezTo>
                  <a:cubicBezTo>
                    <a:pt x="8633" y="8992"/>
                    <a:pt x="8214" y="10044"/>
                    <a:pt x="8181" y="11107"/>
                  </a:cubicBezTo>
                  <a:cubicBezTo>
                    <a:pt x="8127" y="11103"/>
                    <a:pt x="7681" y="11102"/>
                    <a:pt x="7681" y="11102"/>
                  </a:cubicBezTo>
                  <a:cubicBezTo>
                    <a:pt x="7664" y="10965"/>
                    <a:pt x="7590" y="10839"/>
                    <a:pt x="7479" y="10754"/>
                  </a:cubicBezTo>
                  <a:lnTo>
                    <a:pt x="7055" y="10430"/>
                  </a:lnTo>
                  <a:cubicBezTo>
                    <a:pt x="7030" y="10413"/>
                    <a:pt x="7005" y="10397"/>
                    <a:pt x="6979" y="10383"/>
                  </a:cubicBezTo>
                  <a:lnTo>
                    <a:pt x="6979" y="9299"/>
                  </a:lnTo>
                  <a:cubicBezTo>
                    <a:pt x="7637" y="8998"/>
                    <a:pt x="8118" y="8370"/>
                    <a:pt x="8207" y="7613"/>
                  </a:cubicBezTo>
                  <a:cubicBezTo>
                    <a:pt x="8222" y="7478"/>
                    <a:pt x="8126" y="7355"/>
                    <a:pt x="7991" y="7339"/>
                  </a:cubicBezTo>
                  <a:cubicBezTo>
                    <a:pt x="7981" y="7338"/>
                    <a:pt x="7972" y="7337"/>
                    <a:pt x="7962" y="7337"/>
                  </a:cubicBezTo>
                  <a:cubicBezTo>
                    <a:pt x="7839" y="7337"/>
                    <a:pt x="7731" y="7431"/>
                    <a:pt x="7716" y="7556"/>
                  </a:cubicBezTo>
                  <a:cubicBezTo>
                    <a:pt x="7621" y="8380"/>
                    <a:pt x="6920" y="9001"/>
                    <a:pt x="6089" y="9001"/>
                  </a:cubicBezTo>
                  <a:lnTo>
                    <a:pt x="4180" y="9001"/>
                  </a:lnTo>
                  <a:cubicBezTo>
                    <a:pt x="3276" y="9001"/>
                    <a:pt x="2540" y="8267"/>
                    <a:pt x="2540" y="7362"/>
                  </a:cubicBezTo>
                  <a:lnTo>
                    <a:pt x="2540" y="5244"/>
                  </a:lnTo>
                  <a:cubicBezTo>
                    <a:pt x="2665" y="5230"/>
                    <a:pt x="2778" y="5187"/>
                    <a:pt x="2873" y="5110"/>
                  </a:cubicBezTo>
                  <a:cubicBezTo>
                    <a:pt x="3111" y="4923"/>
                    <a:pt x="3155" y="4616"/>
                    <a:pt x="3161" y="4569"/>
                  </a:cubicBezTo>
                  <a:cubicBezTo>
                    <a:pt x="3216" y="4138"/>
                    <a:pt x="3958" y="4028"/>
                    <a:pt x="4733" y="4028"/>
                  </a:cubicBezTo>
                  <a:cubicBezTo>
                    <a:pt x="5305" y="4028"/>
                    <a:pt x="5895" y="4088"/>
                    <a:pt x="6242" y="4123"/>
                  </a:cubicBezTo>
                  <a:cubicBezTo>
                    <a:pt x="6398" y="4140"/>
                    <a:pt x="6535" y="4154"/>
                    <a:pt x="6641" y="4162"/>
                  </a:cubicBezTo>
                  <a:cubicBezTo>
                    <a:pt x="6891" y="4180"/>
                    <a:pt x="6959" y="4220"/>
                    <a:pt x="6969" y="4228"/>
                  </a:cubicBezTo>
                  <a:cubicBezTo>
                    <a:pt x="6978" y="4257"/>
                    <a:pt x="6975" y="4343"/>
                    <a:pt x="6974" y="4407"/>
                  </a:cubicBezTo>
                  <a:cubicBezTo>
                    <a:pt x="6968" y="4545"/>
                    <a:pt x="6961" y="4733"/>
                    <a:pt x="7013" y="4951"/>
                  </a:cubicBezTo>
                  <a:cubicBezTo>
                    <a:pt x="7103" y="5322"/>
                    <a:pt x="7367" y="5549"/>
                    <a:pt x="7729" y="5576"/>
                  </a:cubicBezTo>
                  <a:lnTo>
                    <a:pt x="7729" y="6464"/>
                  </a:lnTo>
                  <a:cubicBezTo>
                    <a:pt x="7729" y="6600"/>
                    <a:pt x="7840" y="6711"/>
                    <a:pt x="7976" y="6711"/>
                  </a:cubicBezTo>
                  <a:cubicBezTo>
                    <a:pt x="8113" y="6711"/>
                    <a:pt x="8222" y="6600"/>
                    <a:pt x="8222" y="6464"/>
                  </a:cubicBezTo>
                  <a:lnTo>
                    <a:pt x="8222" y="5429"/>
                  </a:lnTo>
                  <a:lnTo>
                    <a:pt x="8222" y="5421"/>
                  </a:lnTo>
                  <a:cubicBezTo>
                    <a:pt x="8252" y="5394"/>
                    <a:pt x="8276" y="5365"/>
                    <a:pt x="8293" y="5331"/>
                  </a:cubicBezTo>
                  <a:cubicBezTo>
                    <a:pt x="8866" y="4228"/>
                    <a:pt x="9026" y="3291"/>
                    <a:pt x="8769" y="2545"/>
                  </a:cubicBezTo>
                  <a:cubicBezTo>
                    <a:pt x="8533" y="1856"/>
                    <a:pt x="8006" y="1535"/>
                    <a:pt x="7768" y="1420"/>
                  </a:cubicBezTo>
                  <a:cubicBezTo>
                    <a:pt x="7530" y="253"/>
                    <a:pt x="5833" y="1"/>
                    <a:pt x="4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 name="Google Shape;822;p62">
              <a:extLst>
                <a:ext uri="{FF2B5EF4-FFF2-40B4-BE49-F238E27FC236}">
                  <a16:creationId xmlns:a16="http://schemas.microsoft.com/office/drawing/2014/main" id="{6F27DC03-2B59-D4F2-E83F-AE4775B0091E}"/>
                </a:ext>
              </a:extLst>
            </p:cNvPr>
            <p:cNvSpPr/>
            <p:nvPr/>
          </p:nvSpPr>
          <p:spPr>
            <a:xfrm>
              <a:off x="5089075" y="2987399"/>
              <a:ext cx="133025" cy="126343"/>
            </a:xfrm>
            <a:custGeom>
              <a:avLst/>
              <a:gdLst/>
              <a:ahLst/>
              <a:cxnLst/>
              <a:rect l="l" t="t" r="r" b="b"/>
              <a:pathLst>
                <a:path w="4798" h="4557" extrusionOk="0">
                  <a:moveTo>
                    <a:pt x="2395" y="688"/>
                  </a:moveTo>
                  <a:lnTo>
                    <a:pt x="2846" y="1597"/>
                  </a:lnTo>
                  <a:cubicBezTo>
                    <a:pt x="2895" y="1697"/>
                    <a:pt x="2989" y="1765"/>
                    <a:pt x="3098" y="1780"/>
                  </a:cubicBezTo>
                  <a:lnTo>
                    <a:pt x="4103" y="1927"/>
                  </a:lnTo>
                  <a:lnTo>
                    <a:pt x="3380" y="2636"/>
                  </a:lnTo>
                  <a:cubicBezTo>
                    <a:pt x="3300" y="2714"/>
                    <a:pt x="3265" y="2823"/>
                    <a:pt x="3282" y="2934"/>
                  </a:cubicBezTo>
                  <a:lnTo>
                    <a:pt x="3452" y="3931"/>
                  </a:lnTo>
                  <a:lnTo>
                    <a:pt x="3452" y="3931"/>
                  </a:lnTo>
                  <a:lnTo>
                    <a:pt x="2556" y="3459"/>
                  </a:lnTo>
                  <a:cubicBezTo>
                    <a:pt x="2506" y="3434"/>
                    <a:pt x="2452" y="3420"/>
                    <a:pt x="2400" y="3420"/>
                  </a:cubicBezTo>
                  <a:cubicBezTo>
                    <a:pt x="2346" y="3420"/>
                    <a:pt x="2292" y="3432"/>
                    <a:pt x="2243" y="3459"/>
                  </a:cubicBezTo>
                  <a:lnTo>
                    <a:pt x="1347" y="3930"/>
                  </a:lnTo>
                  <a:lnTo>
                    <a:pt x="1347" y="3930"/>
                  </a:lnTo>
                  <a:lnTo>
                    <a:pt x="1517" y="2931"/>
                  </a:lnTo>
                  <a:cubicBezTo>
                    <a:pt x="1534" y="2822"/>
                    <a:pt x="1499" y="2712"/>
                    <a:pt x="1419" y="2633"/>
                  </a:cubicBezTo>
                  <a:lnTo>
                    <a:pt x="694" y="1927"/>
                  </a:lnTo>
                  <a:lnTo>
                    <a:pt x="1695" y="1780"/>
                  </a:lnTo>
                  <a:cubicBezTo>
                    <a:pt x="1804" y="1765"/>
                    <a:pt x="1898" y="1695"/>
                    <a:pt x="1948" y="1597"/>
                  </a:cubicBezTo>
                  <a:lnTo>
                    <a:pt x="2395" y="688"/>
                  </a:lnTo>
                  <a:close/>
                  <a:moveTo>
                    <a:pt x="2401" y="1"/>
                  </a:moveTo>
                  <a:cubicBezTo>
                    <a:pt x="2272" y="1"/>
                    <a:pt x="2157" y="73"/>
                    <a:pt x="2098" y="188"/>
                  </a:cubicBezTo>
                  <a:lnTo>
                    <a:pt x="1547" y="1307"/>
                  </a:lnTo>
                  <a:lnTo>
                    <a:pt x="313" y="1486"/>
                  </a:lnTo>
                  <a:cubicBezTo>
                    <a:pt x="185" y="1505"/>
                    <a:pt x="80" y="1593"/>
                    <a:pt x="42" y="1715"/>
                  </a:cubicBezTo>
                  <a:cubicBezTo>
                    <a:pt x="0" y="1837"/>
                    <a:pt x="34" y="1971"/>
                    <a:pt x="127" y="2060"/>
                  </a:cubicBezTo>
                  <a:lnTo>
                    <a:pt x="1019" y="2931"/>
                  </a:lnTo>
                  <a:lnTo>
                    <a:pt x="809" y="4162"/>
                  </a:lnTo>
                  <a:cubicBezTo>
                    <a:pt x="787" y="4290"/>
                    <a:pt x="838" y="4417"/>
                    <a:pt x="941" y="4492"/>
                  </a:cubicBezTo>
                  <a:cubicBezTo>
                    <a:pt x="1000" y="4535"/>
                    <a:pt x="1068" y="4557"/>
                    <a:pt x="1138" y="4557"/>
                  </a:cubicBezTo>
                  <a:cubicBezTo>
                    <a:pt x="1191" y="4557"/>
                    <a:pt x="1246" y="4544"/>
                    <a:pt x="1296" y="4518"/>
                  </a:cubicBezTo>
                  <a:lnTo>
                    <a:pt x="2401" y="3937"/>
                  </a:lnTo>
                  <a:lnTo>
                    <a:pt x="3506" y="4518"/>
                  </a:lnTo>
                  <a:cubicBezTo>
                    <a:pt x="3554" y="4545"/>
                    <a:pt x="3608" y="4556"/>
                    <a:pt x="3661" y="4556"/>
                  </a:cubicBezTo>
                  <a:cubicBezTo>
                    <a:pt x="3730" y="4556"/>
                    <a:pt x="3800" y="4535"/>
                    <a:pt x="3858" y="4492"/>
                  </a:cubicBezTo>
                  <a:cubicBezTo>
                    <a:pt x="3963" y="4415"/>
                    <a:pt x="4015" y="4290"/>
                    <a:pt x="3992" y="4162"/>
                  </a:cubicBezTo>
                  <a:lnTo>
                    <a:pt x="3780" y="2931"/>
                  </a:lnTo>
                  <a:lnTo>
                    <a:pt x="4674" y="2060"/>
                  </a:lnTo>
                  <a:cubicBezTo>
                    <a:pt x="4766" y="1969"/>
                    <a:pt x="4797" y="1837"/>
                    <a:pt x="4759" y="1715"/>
                  </a:cubicBezTo>
                  <a:cubicBezTo>
                    <a:pt x="4722" y="1593"/>
                    <a:pt x="4617" y="1505"/>
                    <a:pt x="4489" y="1486"/>
                  </a:cubicBezTo>
                  <a:lnTo>
                    <a:pt x="3255" y="1307"/>
                  </a:lnTo>
                  <a:lnTo>
                    <a:pt x="2702" y="188"/>
                  </a:lnTo>
                  <a:cubicBezTo>
                    <a:pt x="2645" y="73"/>
                    <a:pt x="2530" y="1"/>
                    <a:pt x="2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21" name="Google Shape;823;p62">
            <a:extLst>
              <a:ext uri="{FF2B5EF4-FFF2-40B4-BE49-F238E27FC236}">
                <a16:creationId xmlns:a16="http://schemas.microsoft.com/office/drawing/2014/main" id="{73B77990-2BE5-EE80-2A8D-59A3996FC618}"/>
              </a:ext>
            </a:extLst>
          </p:cNvPr>
          <p:cNvGrpSpPr/>
          <p:nvPr/>
        </p:nvGrpSpPr>
        <p:grpSpPr>
          <a:xfrm>
            <a:off x="2599064" y="3084462"/>
            <a:ext cx="539618" cy="548632"/>
            <a:chOff x="722301" y="4136986"/>
            <a:chExt cx="458820" cy="466364"/>
          </a:xfrm>
        </p:grpSpPr>
        <p:sp>
          <p:nvSpPr>
            <p:cNvPr id="22" name="Google Shape;824;p62">
              <a:extLst>
                <a:ext uri="{FF2B5EF4-FFF2-40B4-BE49-F238E27FC236}">
                  <a16:creationId xmlns:a16="http://schemas.microsoft.com/office/drawing/2014/main" id="{DB82F059-9A29-A71E-F58D-23F58D71E21F}"/>
                </a:ext>
              </a:extLst>
            </p:cNvPr>
            <p:cNvSpPr/>
            <p:nvPr/>
          </p:nvSpPr>
          <p:spPr>
            <a:xfrm>
              <a:off x="812962" y="4329621"/>
              <a:ext cx="13724" cy="22263"/>
            </a:xfrm>
            <a:custGeom>
              <a:avLst/>
              <a:gdLst/>
              <a:ahLst/>
              <a:cxnLst/>
              <a:rect l="l" t="t" r="r" b="b"/>
              <a:pathLst>
                <a:path w="495" h="803" extrusionOk="0">
                  <a:moveTo>
                    <a:pt x="248" y="0"/>
                  </a:moveTo>
                  <a:cubicBezTo>
                    <a:pt x="111" y="0"/>
                    <a:pt x="0" y="111"/>
                    <a:pt x="0" y="247"/>
                  </a:cubicBezTo>
                  <a:lnTo>
                    <a:pt x="0" y="557"/>
                  </a:lnTo>
                  <a:cubicBezTo>
                    <a:pt x="0" y="692"/>
                    <a:pt x="111" y="803"/>
                    <a:pt x="248" y="803"/>
                  </a:cubicBezTo>
                  <a:cubicBezTo>
                    <a:pt x="384" y="803"/>
                    <a:pt x="495" y="693"/>
                    <a:pt x="495" y="557"/>
                  </a:cubicBezTo>
                  <a:lnTo>
                    <a:pt x="495" y="247"/>
                  </a:lnTo>
                  <a:cubicBezTo>
                    <a:pt x="495" y="111"/>
                    <a:pt x="384" y="0"/>
                    <a:pt x="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3" name="Google Shape;825;p62">
              <a:extLst>
                <a:ext uri="{FF2B5EF4-FFF2-40B4-BE49-F238E27FC236}">
                  <a16:creationId xmlns:a16="http://schemas.microsoft.com/office/drawing/2014/main" id="{DC4569A2-8A87-2178-244C-17C42AF3EC38}"/>
                </a:ext>
              </a:extLst>
            </p:cNvPr>
            <p:cNvSpPr/>
            <p:nvPr/>
          </p:nvSpPr>
          <p:spPr>
            <a:xfrm>
              <a:off x="886045" y="4329621"/>
              <a:ext cx="13752" cy="22263"/>
            </a:xfrm>
            <a:custGeom>
              <a:avLst/>
              <a:gdLst/>
              <a:ahLst/>
              <a:cxnLst/>
              <a:rect l="l" t="t" r="r" b="b"/>
              <a:pathLst>
                <a:path w="496" h="803" extrusionOk="0">
                  <a:moveTo>
                    <a:pt x="248" y="0"/>
                  </a:moveTo>
                  <a:cubicBezTo>
                    <a:pt x="112" y="0"/>
                    <a:pt x="1" y="111"/>
                    <a:pt x="1" y="247"/>
                  </a:cubicBezTo>
                  <a:lnTo>
                    <a:pt x="1" y="557"/>
                  </a:lnTo>
                  <a:cubicBezTo>
                    <a:pt x="1" y="692"/>
                    <a:pt x="112" y="803"/>
                    <a:pt x="248" y="803"/>
                  </a:cubicBezTo>
                  <a:cubicBezTo>
                    <a:pt x="386" y="803"/>
                    <a:pt x="495" y="693"/>
                    <a:pt x="495" y="557"/>
                  </a:cubicBezTo>
                  <a:lnTo>
                    <a:pt x="495" y="247"/>
                  </a:lnTo>
                  <a:cubicBezTo>
                    <a:pt x="495" y="111"/>
                    <a:pt x="386" y="0"/>
                    <a:pt x="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 name="Google Shape;826;p62">
              <a:extLst>
                <a:ext uri="{FF2B5EF4-FFF2-40B4-BE49-F238E27FC236}">
                  <a16:creationId xmlns:a16="http://schemas.microsoft.com/office/drawing/2014/main" id="{D63674D8-E83E-F5C4-691C-A70500DED263}"/>
                </a:ext>
              </a:extLst>
            </p:cNvPr>
            <p:cNvSpPr/>
            <p:nvPr/>
          </p:nvSpPr>
          <p:spPr>
            <a:xfrm>
              <a:off x="812878" y="4372484"/>
              <a:ext cx="89191" cy="51458"/>
            </a:xfrm>
            <a:custGeom>
              <a:avLst/>
              <a:gdLst/>
              <a:ahLst/>
              <a:cxnLst/>
              <a:rect l="l" t="t" r="r" b="b"/>
              <a:pathLst>
                <a:path w="3217" h="1856" extrusionOk="0">
                  <a:moveTo>
                    <a:pt x="2694" y="495"/>
                  </a:moveTo>
                  <a:cubicBezTo>
                    <a:pt x="2582" y="990"/>
                    <a:pt x="2137" y="1362"/>
                    <a:pt x="1607" y="1362"/>
                  </a:cubicBezTo>
                  <a:cubicBezTo>
                    <a:pt x="1079" y="1362"/>
                    <a:pt x="634" y="990"/>
                    <a:pt x="520" y="495"/>
                  </a:cubicBezTo>
                  <a:close/>
                  <a:moveTo>
                    <a:pt x="248" y="1"/>
                  </a:moveTo>
                  <a:cubicBezTo>
                    <a:pt x="110" y="1"/>
                    <a:pt x="1" y="112"/>
                    <a:pt x="1" y="248"/>
                  </a:cubicBezTo>
                  <a:cubicBezTo>
                    <a:pt x="1" y="1133"/>
                    <a:pt x="721" y="1856"/>
                    <a:pt x="1609" y="1856"/>
                  </a:cubicBezTo>
                  <a:cubicBezTo>
                    <a:pt x="2493" y="1856"/>
                    <a:pt x="3216" y="1134"/>
                    <a:pt x="3216" y="248"/>
                  </a:cubicBezTo>
                  <a:cubicBezTo>
                    <a:pt x="3216" y="112"/>
                    <a:pt x="3106" y="1"/>
                    <a:pt x="29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5" name="Google Shape;827;p62">
              <a:extLst>
                <a:ext uri="{FF2B5EF4-FFF2-40B4-BE49-F238E27FC236}">
                  <a16:creationId xmlns:a16="http://schemas.microsoft.com/office/drawing/2014/main" id="{9AE613E2-A279-9282-68E1-9CD0E2A22E36}"/>
                </a:ext>
              </a:extLst>
            </p:cNvPr>
            <p:cNvSpPr/>
            <p:nvPr/>
          </p:nvSpPr>
          <p:spPr>
            <a:xfrm>
              <a:off x="722301" y="4558297"/>
              <a:ext cx="263776" cy="45053"/>
            </a:xfrm>
            <a:custGeom>
              <a:avLst/>
              <a:gdLst/>
              <a:ahLst/>
              <a:cxnLst/>
              <a:rect l="l" t="t" r="r" b="b"/>
              <a:pathLst>
                <a:path w="9514" h="1625" extrusionOk="0">
                  <a:moveTo>
                    <a:pt x="248" y="1"/>
                  </a:moveTo>
                  <a:cubicBezTo>
                    <a:pt x="110" y="1"/>
                    <a:pt x="1" y="110"/>
                    <a:pt x="1" y="246"/>
                  </a:cubicBezTo>
                  <a:lnTo>
                    <a:pt x="1" y="912"/>
                  </a:lnTo>
                  <a:cubicBezTo>
                    <a:pt x="1" y="1305"/>
                    <a:pt x="320" y="1624"/>
                    <a:pt x="712" y="1624"/>
                  </a:cubicBezTo>
                  <a:lnTo>
                    <a:pt x="8802" y="1624"/>
                  </a:lnTo>
                  <a:cubicBezTo>
                    <a:pt x="9194" y="1624"/>
                    <a:pt x="9513" y="1305"/>
                    <a:pt x="9513" y="912"/>
                  </a:cubicBezTo>
                  <a:lnTo>
                    <a:pt x="9513" y="675"/>
                  </a:lnTo>
                  <a:cubicBezTo>
                    <a:pt x="9513" y="540"/>
                    <a:pt x="9404" y="428"/>
                    <a:pt x="9268" y="428"/>
                  </a:cubicBezTo>
                  <a:cubicBezTo>
                    <a:pt x="9130" y="428"/>
                    <a:pt x="9020" y="537"/>
                    <a:pt x="9020" y="675"/>
                  </a:cubicBezTo>
                  <a:lnTo>
                    <a:pt x="9020" y="912"/>
                  </a:lnTo>
                  <a:cubicBezTo>
                    <a:pt x="9020" y="1033"/>
                    <a:pt x="8922" y="1131"/>
                    <a:pt x="8802" y="1131"/>
                  </a:cubicBezTo>
                  <a:lnTo>
                    <a:pt x="712" y="1131"/>
                  </a:lnTo>
                  <a:cubicBezTo>
                    <a:pt x="591" y="1131"/>
                    <a:pt x="493" y="1033"/>
                    <a:pt x="493" y="912"/>
                  </a:cubicBezTo>
                  <a:lnTo>
                    <a:pt x="493" y="246"/>
                  </a:lnTo>
                  <a:cubicBezTo>
                    <a:pt x="493" y="110"/>
                    <a:pt x="384" y="1"/>
                    <a:pt x="2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6" name="Google Shape;828;p62">
              <a:extLst>
                <a:ext uri="{FF2B5EF4-FFF2-40B4-BE49-F238E27FC236}">
                  <a16:creationId xmlns:a16="http://schemas.microsoft.com/office/drawing/2014/main" id="{46412DC7-D530-1961-EEB2-D3739DE66B7D}"/>
                </a:ext>
              </a:extLst>
            </p:cNvPr>
            <p:cNvSpPr/>
            <p:nvPr/>
          </p:nvSpPr>
          <p:spPr>
            <a:xfrm>
              <a:off x="722356" y="4136986"/>
              <a:ext cx="415930" cy="415903"/>
            </a:xfrm>
            <a:custGeom>
              <a:avLst/>
              <a:gdLst/>
              <a:ahLst/>
              <a:cxnLst/>
              <a:rect l="l" t="t" r="r" b="b"/>
              <a:pathLst>
                <a:path w="15002" h="15001" extrusionOk="0">
                  <a:moveTo>
                    <a:pt x="4887" y="495"/>
                  </a:moveTo>
                  <a:cubicBezTo>
                    <a:pt x="4917" y="495"/>
                    <a:pt x="4947" y="496"/>
                    <a:pt x="4977" y="498"/>
                  </a:cubicBezTo>
                  <a:cubicBezTo>
                    <a:pt x="5612" y="539"/>
                    <a:pt x="6135" y="1049"/>
                    <a:pt x="6192" y="1681"/>
                  </a:cubicBezTo>
                  <a:cubicBezTo>
                    <a:pt x="6200" y="1785"/>
                    <a:pt x="6199" y="1888"/>
                    <a:pt x="6183" y="1989"/>
                  </a:cubicBezTo>
                  <a:cubicBezTo>
                    <a:pt x="6084" y="1979"/>
                    <a:pt x="5984" y="1974"/>
                    <a:pt x="5882" y="1972"/>
                  </a:cubicBezTo>
                  <a:cubicBezTo>
                    <a:pt x="5882" y="1972"/>
                    <a:pt x="3925" y="1955"/>
                    <a:pt x="3915" y="1955"/>
                  </a:cubicBezTo>
                  <a:cubicBezTo>
                    <a:pt x="3807" y="1955"/>
                    <a:pt x="3699" y="1961"/>
                    <a:pt x="3594" y="1974"/>
                  </a:cubicBezTo>
                  <a:cubicBezTo>
                    <a:pt x="3585" y="1917"/>
                    <a:pt x="3581" y="1859"/>
                    <a:pt x="3581" y="1802"/>
                  </a:cubicBezTo>
                  <a:cubicBezTo>
                    <a:pt x="3581" y="1435"/>
                    <a:pt x="3729" y="1099"/>
                    <a:pt x="3996" y="847"/>
                  </a:cubicBezTo>
                  <a:cubicBezTo>
                    <a:pt x="4239" y="618"/>
                    <a:pt x="4553" y="495"/>
                    <a:pt x="4887" y="495"/>
                  </a:cubicBezTo>
                  <a:close/>
                  <a:moveTo>
                    <a:pt x="3911" y="2449"/>
                  </a:moveTo>
                  <a:cubicBezTo>
                    <a:pt x="3919" y="2449"/>
                    <a:pt x="3928" y="2449"/>
                    <a:pt x="3936" y="2450"/>
                  </a:cubicBezTo>
                  <a:lnTo>
                    <a:pt x="5878" y="2465"/>
                  </a:lnTo>
                  <a:cubicBezTo>
                    <a:pt x="6993" y="2474"/>
                    <a:pt x="7912" y="3167"/>
                    <a:pt x="7970" y="4042"/>
                  </a:cubicBezTo>
                  <a:lnTo>
                    <a:pt x="8132" y="6476"/>
                  </a:lnTo>
                  <a:cubicBezTo>
                    <a:pt x="8138" y="6549"/>
                    <a:pt x="8094" y="6616"/>
                    <a:pt x="8024" y="6638"/>
                  </a:cubicBezTo>
                  <a:cubicBezTo>
                    <a:pt x="7896" y="6680"/>
                    <a:pt x="7772" y="6699"/>
                    <a:pt x="7653" y="6699"/>
                  </a:cubicBezTo>
                  <a:cubicBezTo>
                    <a:pt x="6872" y="6699"/>
                    <a:pt x="6281" y="5893"/>
                    <a:pt x="5977" y="5363"/>
                  </a:cubicBezTo>
                  <a:cubicBezTo>
                    <a:pt x="5899" y="5226"/>
                    <a:pt x="5761" y="5136"/>
                    <a:pt x="5605" y="5116"/>
                  </a:cubicBezTo>
                  <a:cubicBezTo>
                    <a:pt x="5584" y="5114"/>
                    <a:pt x="5562" y="5113"/>
                    <a:pt x="5541" y="5113"/>
                  </a:cubicBezTo>
                  <a:cubicBezTo>
                    <a:pt x="5409" y="5113"/>
                    <a:pt x="5283" y="5165"/>
                    <a:pt x="5189" y="5262"/>
                  </a:cubicBezTo>
                  <a:cubicBezTo>
                    <a:pt x="4671" y="5791"/>
                    <a:pt x="3806" y="5929"/>
                    <a:pt x="3042" y="5929"/>
                  </a:cubicBezTo>
                  <a:cubicBezTo>
                    <a:pt x="2446" y="5929"/>
                    <a:pt x="1912" y="5845"/>
                    <a:pt x="1649" y="5796"/>
                  </a:cubicBezTo>
                  <a:cubicBezTo>
                    <a:pt x="1648" y="5795"/>
                    <a:pt x="1645" y="5790"/>
                    <a:pt x="1645" y="5786"/>
                  </a:cubicBezTo>
                  <a:lnTo>
                    <a:pt x="1801" y="3999"/>
                  </a:lnTo>
                  <a:cubicBezTo>
                    <a:pt x="1866" y="3255"/>
                    <a:pt x="2550" y="2653"/>
                    <a:pt x="3437" y="2492"/>
                  </a:cubicBezTo>
                  <a:cubicBezTo>
                    <a:pt x="3442" y="2492"/>
                    <a:pt x="3443" y="2492"/>
                    <a:pt x="3446" y="2489"/>
                  </a:cubicBezTo>
                  <a:cubicBezTo>
                    <a:pt x="3597" y="2462"/>
                    <a:pt x="3752" y="2449"/>
                    <a:pt x="3911" y="2449"/>
                  </a:cubicBezTo>
                  <a:close/>
                  <a:moveTo>
                    <a:pt x="5541" y="5609"/>
                  </a:moveTo>
                  <a:cubicBezTo>
                    <a:pt x="5541" y="5609"/>
                    <a:pt x="5545" y="5609"/>
                    <a:pt x="5548" y="5611"/>
                  </a:cubicBezTo>
                  <a:cubicBezTo>
                    <a:pt x="6114" y="6596"/>
                    <a:pt x="6820" y="7144"/>
                    <a:pt x="7554" y="7192"/>
                  </a:cubicBezTo>
                  <a:lnTo>
                    <a:pt x="7554" y="9138"/>
                  </a:lnTo>
                  <a:cubicBezTo>
                    <a:pt x="7554" y="10073"/>
                    <a:pt x="6791" y="10836"/>
                    <a:pt x="5856" y="10836"/>
                  </a:cubicBezTo>
                  <a:lnTo>
                    <a:pt x="3889" y="10836"/>
                  </a:lnTo>
                  <a:cubicBezTo>
                    <a:pt x="2953" y="10832"/>
                    <a:pt x="2192" y="10072"/>
                    <a:pt x="2192" y="9136"/>
                  </a:cubicBezTo>
                  <a:lnTo>
                    <a:pt x="2193" y="6377"/>
                  </a:lnTo>
                  <a:cubicBezTo>
                    <a:pt x="2450" y="6406"/>
                    <a:pt x="2740" y="6427"/>
                    <a:pt x="3044" y="6427"/>
                  </a:cubicBezTo>
                  <a:cubicBezTo>
                    <a:pt x="3920" y="6427"/>
                    <a:pt x="4911" y="6254"/>
                    <a:pt x="5541" y="5609"/>
                  </a:cubicBezTo>
                  <a:close/>
                  <a:moveTo>
                    <a:pt x="9561" y="3844"/>
                  </a:moveTo>
                  <a:lnTo>
                    <a:pt x="10250" y="7583"/>
                  </a:lnTo>
                  <a:cubicBezTo>
                    <a:pt x="10293" y="7816"/>
                    <a:pt x="10481" y="7998"/>
                    <a:pt x="10719" y="8029"/>
                  </a:cubicBezTo>
                  <a:lnTo>
                    <a:pt x="14479" y="8550"/>
                  </a:lnTo>
                  <a:cubicBezTo>
                    <a:pt x="14098" y="10428"/>
                    <a:pt x="12454" y="11783"/>
                    <a:pt x="10533" y="11783"/>
                  </a:cubicBezTo>
                  <a:cubicBezTo>
                    <a:pt x="9412" y="11783"/>
                    <a:pt x="8349" y="11312"/>
                    <a:pt x="7584" y="10482"/>
                  </a:cubicBezTo>
                  <a:cubicBezTo>
                    <a:pt x="7875" y="10111"/>
                    <a:pt x="8048" y="9643"/>
                    <a:pt x="8048" y="9136"/>
                  </a:cubicBezTo>
                  <a:lnTo>
                    <a:pt x="8048" y="7147"/>
                  </a:lnTo>
                  <a:cubicBezTo>
                    <a:pt x="8091" y="7137"/>
                    <a:pt x="8136" y="7124"/>
                    <a:pt x="8179" y="7110"/>
                  </a:cubicBezTo>
                  <a:cubicBezTo>
                    <a:pt x="8463" y="7018"/>
                    <a:pt x="8645" y="6744"/>
                    <a:pt x="8626" y="6447"/>
                  </a:cubicBezTo>
                  <a:lnTo>
                    <a:pt x="8481" y="4290"/>
                  </a:lnTo>
                  <a:cubicBezTo>
                    <a:pt x="8820" y="4090"/>
                    <a:pt x="9180" y="3940"/>
                    <a:pt x="9561" y="3844"/>
                  </a:cubicBezTo>
                  <a:close/>
                  <a:moveTo>
                    <a:pt x="3595" y="11306"/>
                  </a:moveTo>
                  <a:cubicBezTo>
                    <a:pt x="3677" y="11317"/>
                    <a:pt x="5289" y="11324"/>
                    <a:pt x="5773" y="11324"/>
                  </a:cubicBezTo>
                  <a:cubicBezTo>
                    <a:pt x="5856" y="11324"/>
                    <a:pt x="5907" y="11323"/>
                    <a:pt x="5909" y="11323"/>
                  </a:cubicBezTo>
                  <a:lnTo>
                    <a:pt x="5909" y="12651"/>
                  </a:lnTo>
                  <a:lnTo>
                    <a:pt x="5910" y="12651"/>
                  </a:lnTo>
                  <a:cubicBezTo>
                    <a:pt x="5910" y="13148"/>
                    <a:pt x="5392" y="13553"/>
                    <a:pt x="4753" y="13553"/>
                  </a:cubicBezTo>
                  <a:cubicBezTo>
                    <a:pt x="4116" y="13553"/>
                    <a:pt x="3595" y="13148"/>
                    <a:pt x="3595" y="12651"/>
                  </a:cubicBezTo>
                  <a:lnTo>
                    <a:pt x="3595" y="11306"/>
                  </a:lnTo>
                  <a:close/>
                  <a:moveTo>
                    <a:pt x="4889" y="1"/>
                  </a:moveTo>
                  <a:cubicBezTo>
                    <a:pt x="4430" y="1"/>
                    <a:pt x="3997" y="171"/>
                    <a:pt x="3659" y="488"/>
                  </a:cubicBezTo>
                  <a:cubicBezTo>
                    <a:pt x="3297" y="826"/>
                    <a:pt x="3089" y="1306"/>
                    <a:pt x="3089" y="1802"/>
                  </a:cubicBezTo>
                  <a:cubicBezTo>
                    <a:pt x="3089" y="1888"/>
                    <a:pt x="3097" y="1975"/>
                    <a:pt x="3109" y="2062"/>
                  </a:cubicBezTo>
                  <a:cubicBezTo>
                    <a:pt x="2128" y="2327"/>
                    <a:pt x="1391" y="3062"/>
                    <a:pt x="1312" y="3957"/>
                  </a:cubicBezTo>
                  <a:lnTo>
                    <a:pt x="1156" y="5744"/>
                  </a:lnTo>
                  <a:cubicBezTo>
                    <a:pt x="1134" y="6002"/>
                    <a:pt x="1308" y="6235"/>
                    <a:pt x="1564" y="6283"/>
                  </a:cubicBezTo>
                  <a:cubicBezTo>
                    <a:pt x="1607" y="6292"/>
                    <a:pt x="1655" y="6299"/>
                    <a:pt x="1705" y="6307"/>
                  </a:cubicBezTo>
                  <a:lnTo>
                    <a:pt x="1703" y="9137"/>
                  </a:lnTo>
                  <a:cubicBezTo>
                    <a:pt x="1703" y="10070"/>
                    <a:pt x="2287" y="10867"/>
                    <a:pt x="3109" y="11182"/>
                  </a:cubicBezTo>
                  <a:lnTo>
                    <a:pt x="3109" y="12153"/>
                  </a:lnTo>
                  <a:lnTo>
                    <a:pt x="2399" y="12153"/>
                  </a:lnTo>
                  <a:cubicBezTo>
                    <a:pt x="1801" y="12153"/>
                    <a:pt x="1227" y="12373"/>
                    <a:pt x="786" y="12773"/>
                  </a:cubicBezTo>
                  <a:cubicBezTo>
                    <a:pt x="347" y="13171"/>
                    <a:pt x="72" y="13715"/>
                    <a:pt x="14" y="14300"/>
                  </a:cubicBezTo>
                  <a:cubicBezTo>
                    <a:pt x="0" y="14437"/>
                    <a:pt x="99" y="14556"/>
                    <a:pt x="236" y="14570"/>
                  </a:cubicBezTo>
                  <a:cubicBezTo>
                    <a:pt x="246" y="14570"/>
                    <a:pt x="253" y="14573"/>
                    <a:pt x="261" y="14573"/>
                  </a:cubicBezTo>
                  <a:cubicBezTo>
                    <a:pt x="388" y="14573"/>
                    <a:pt x="494" y="14476"/>
                    <a:pt x="506" y="14349"/>
                  </a:cubicBezTo>
                  <a:cubicBezTo>
                    <a:pt x="601" y="13377"/>
                    <a:pt x="1415" y="12645"/>
                    <a:pt x="2398" y="12645"/>
                  </a:cubicBezTo>
                  <a:lnTo>
                    <a:pt x="3108" y="12645"/>
                  </a:lnTo>
                  <a:lnTo>
                    <a:pt x="3108" y="12653"/>
                  </a:lnTo>
                  <a:cubicBezTo>
                    <a:pt x="3108" y="13424"/>
                    <a:pt x="3848" y="14050"/>
                    <a:pt x="4758" y="14050"/>
                  </a:cubicBezTo>
                  <a:cubicBezTo>
                    <a:pt x="5669" y="14050"/>
                    <a:pt x="6410" y="13424"/>
                    <a:pt x="6410" y="12653"/>
                  </a:cubicBezTo>
                  <a:lnTo>
                    <a:pt x="6410" y="12634"/>
                  </a:lnTo>
                  <a:lnTo>
                    <a:pt x="7116" y="12645"/>
                  </a:lnTo>
                  <a:lnTo>
                    <a:pt x="7122" y="12645"/>
                  </a:lnTo>
                  <a:cubicBezTo>
                    <a:pt x="8169" y="12645"/>
                    <a:pt x="9023" y="13493"/>
                    <a:pt x="9023" y="14535"/>
                  </a:cubicBezTo>
                  <a:lnTo>
                    <a:pt x="9023" y="14753"/>
                  </a:lnTo>
                  <a:cubicBezTo>
                    <a:pt x="9023" y="14890"/>
                    <a:pt x="9133" y="15001"/>
                    <a:pt x="9270" y="15001"/>
                  </a:cubicBezTo>
                  <a:cubicBezTo>
                    <a:pt x="9408" y="15001"/>
                    <a:pt x="9517" y="14890"/>
                    <a:pt x="9517" y="14753"/>
                  </a:cubicBezTo>
                  <a:lnTo>
                    <a:pt x="9517" y="14535"/>
                  </a:lnTo>
                  <a:cubicBezTo>
                    <a:pt x="9517" y="13224"/>
                    <a:pt x="8445" y="12154"/>
                    <a:pt x="7124" y="12153"/>
                  </a:cubicBezTo>
                  <a:lnTo>
                    <a:pt x="6410" y="12140"/>
                  </a:lnTo>
                  <a:lnTo>
                    <a:pt x="6410" y="11259"/>
                  </a:lnTo>
                  <a:cubicBezTo>
                    <a:pt x="6719" y="11180"/>
                    <a:pt x="7001" y="11033"/>
                    <a:pt x="7241" y="10839"/>
                  </a:cubicBezTo>
                  <a:cubicBezTo>
                    <a:pt x="8098" y="11758"/>
                    <a:pt x="9284" y="12280"/>
                    <a:pt x="10537" y="12280"/>
                  </a:cubicBezTo>
                  <a:cubicBezTo>
                    <a:pt x="11592" y="12280"/>
                    <a:pt x="12622" y="11904"/>
                    <a:pt x="13436" y="11218"/>
                  </a:cubicBezTo>
                  <a:cubicBezTo>
                    <a:pt x="14248" y="10536"/>
                    <a:pt x="14798" y="9589"/>
                    <a:pt x="14981" y="8553"/>
                  </a:cubicBezTo>
                  <a:cubicBezTo>
                    <a:pt x="15001" y="8445"/>
                    <a:pt x="14974" y="8332"/>
                    <a:pt x="14909" y="8241"/>
                  </a:cubicBezTo>
                  <a:cubicBezTo>
                    <a:pt x="14842" y="8147"/>
                    <a:pt x="14741" y="8089"/>
                    <a:pt x="14632" y="8073"/>
                  </a:cubicBezTo>
                  <a:lnTo>
                    <a:pt x="10787" y="7540"/>
                  </a:lnTo>
                  <a:cubicBezTo>
                    <a:pt x="10761" y="7536"/>
                    <a:pt x="10740" y="7516"/>
                    <a:pt x="10737" y="7492"/>
                  </a:cubicBezTo>
                  <a:lnTo>
                    <a:pt x="10033" y="3667"/>
                  </a:lnTo>
                  <a:cubicBezTo>
                    <a:pt x="10013" y="3557"/>
                    <a:pt x="9947" y="3459"/>
                    <a:pt x="9855" y="3400"/>
                  </a:cubicBezTo>
                  <a:cubicBezTo>
                    <a:pt x="9788" y="3356"/>
                    <a:pt x="9709" y="3332"/>
                    <a:pt x="9630" y="3332"/>
                  </a:cubicBezTo>
                  <a:cubicBezTo>
                    <a:pt x="9600" y="3332"/>
                    <a:pt x="9569" y="3336"/>
                    <a:pt x="9540" y="3343"/>
                  </a:cubicBezTo>
                  <a:cubicBezTo>
                    <a:pt x="9152" y="3430"/>
                    <a:pt x="8778" y="3567"/>
                    <a:pt x="8429" y="3755"/>
                  </a:cubicBezTo>
                  <a:cubicBezTo>
                    <a:pt x="8260" y="2964"/>
                    <a:pt x="7571" y="2325"/>
                    <a:pt x="6670" y="2080"/>
                  </a:cubicBezTo>
                  <a:cubicBezTo>
                    <a:pt x="6695" y="1934"/>
                    <a:pt x="6697" y="1785"/>
                    <a:pt x="6685" y="1636"/>
                  </a:cubicBezTo>
                  <a:cubicBezTo>
                    <a:pt x="6606" y="762"/>
                    <a:pt x="5886" y="62"/>
                    <a:pt x="5011" y="5"/>
                  </a:cubicBezTo>
                  <a:cubicBezTo>
                    <a:pt x="4971" y="2"/>
                    <a:pt x="4930" y="1"/>
                    <a:pt x="4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7" name="Google Shape;829;p62">
              <a:extLst>
                <a:ext uri="{FF2B5EF4-FFF2-40B4-BE49-F238E27FC236}">
                  <a16:creationId xmlns:a16="http://schemas.microsoft.com/office/drawing/2014/main" id="{3DF9AEB4-7FEB-51A2-7D98-1186551E3739}"/>
                </a:ext>
              </a:extLst>
            </p:cNvPr>
            <p:cNvSpPr/>
            <p:nvPr/>
          </p:nvSpPr>
          <p:spPr>
            <a:xfrm>
              <a:off x="1029632" y="4172282"/>
              <a:ext cx="151489" cy="153569"/>
            </a:xfrm>
            <a:custGeom>
              <a:avLst/>
              <a:gdLst/>
              <a:ahLst/>
              <a:cxnLst/>
              <a:rect l="l" t="t" r="r" b="b"/>
              <a:pathLst>
                <a:path w="5464" h="5539" extrusionOk="0">
                  <a:moveTo>
                    <a:pt x="945" y="495"/>
                  </a:moveTo>
                  <a:cubicBezTo>
                    <a:pt x="3163" y="495"/>
                    <a:pt x="4968" y="2302"/>
                    <a:pt x="4968" y="4523"/>
                  </a:cubicBezTo>
                  <a:cubicBezTo>
                    <a:pt x="4968" y="4694"/>
                    <a:pt x="4958" y="4864"/>
                    <a:pt x="4937" y="5032"/>
                  </a:cubicBezTo>
                  <a:lnTo>
                    <a:pt x="1336" y="4347"/>
                  </a:lnTo>
                  <a:cubicBezTo>
                    <a:pt x="1231" y="4328"/>
                    <a:pt x="1147" y="4243"/>
                    <a:pt x="1130" y="4138"/>
                  </a:cubicBezTo>
                  <a:lnTo>
                    <a:pt x="521" y="517"/>
                  </a:lnTo>
                  <a:cubicBezTo>
                    <a:pt x="661" y="503"/>
                    <a:pt x="803" y="495"/>
                    <a:pt x="945" y="495"/>
                  </a:cubicBezTo>
                  <a:close/>
                  <a:moveTo>
                    <a:pt x="945" y="0"/>
                  </a:moveTo>
                  <a:cubicBezTo>
                    <a:pt x="754" y="0"/>
                    <a:pt x="562" y="13"/>
                    <a:pt x="371" y="39"/>
                  </a:cubicBezTo>
                  <a:cubicBezTo>
                    <a:pt x="261" y="53"/>
                    <a:pt x="161" y="111"/>
                    <a:pt x="94" y="199"/>
                  </a:cubicBezTo>
                  <a:cubicBezTo>
                    <a:pt x="29" y="289"/>
                    <a:pt x="1" y="402"/>
                    <a:pt x="19" y="512"/>
                  </a:cubicBezTo>
                  <a:lnTo>
                    <a:pt x="643" y="4219"/>
                  </a:lnTo>
                  <a:cubicBezTo>
                    <a:pt x="694" y="4529"/>
                    <a:pt x="935" y="4776"/>
                    <a:pt x="1244" y="4833"/>
                  </a:cubicBezTo>
                  <a:lnTo>
                    <a:pt x="4931" y="5532"/>
                  </a:lnTo>
                  <a:cubicBezTo>
                    <a:pt x="4955" y="5537"/>
                    <a:pt x="4981" y="5539"/>
                    <a:pt x="5008" y="5539"/>
                  </a:cubicBezTo>
                  <a:cubicBezTo>
                    <a:pt x="5093" y="5539"/>
                    <a:pt x="5175" y="5512"/>
                    <a:pt x="5245" y="5462"/>
                  </a:cubicBezTo>
                  <a:cubicBezTo>
                    <a:pt x="5336" y="5398"/>
                    <a:pt x="5396" y="5299"/>
                    <a:pt x="5413" y="5189"/>
                  </a:cubicBezTo>
                  <a:cubicBezTo>
                    <a:pt x="5444" y="4969"/>
                    <a:pt x="5462" y="4745"/>
                    <a:pt x="5462" y="4523"/>
                  </a:cubicBezTo>
                  <a:cubicBezTo>
                    <a:pt x="5464" y="3324"/>
                    <a:pt x="4991" y="2192"/>
                    <a:pt x="4134" y="1333"/>
                  </a:cubicBezTo>
                  <a:cubicBezTo>
                    <a:pt x="3276" y="475"/>
                    <a:pt x="2146" y="0"/>
                    <a:pt x="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8" name="Google Shape;830;p62">
            <a:extLst>
              <a:ext uri="{FF2B5EF4-FFF2-40B4-BE49-F238E27FC236}">
                <a16:creationId xmlns:a16="http://schemas.microsoft.com/office/drawing/2014/main" id="{C9D45689-CB51-9E28-353C-FB0E4E5F9725}"/>
              </a:ext>
            </a:extLst>
          </p:cNvPr>
          <p:cNvSpPr txBox="1">
            <a:spLocks/>
          </p:cNvSpPr>
          <p:nvPr/>
        </p:nvSpPr>
        <p:spPr>
          <a:xfrm>
            <a:off x="3403800" y="2354538"/>
            <a:ext cx="2336400" cy="457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dirty="0"/>
              <a:t>Maha </a:t>
            </a:r>
            <a:r>
              <a:rPr lang="fr-FR" dirty="0" err="1"/>
              <a:t>Benabbou</a:t>
            </a:r>
            <a:r>
              <a:rPr lang="fr-FR" dirty="0"/>
              <a:t> </a:t>
            </a:r>
          </a:p>
        </p:txBody>
      </p:sp>
      <p:sp>
        <p:nvSpPr>
          <p:cNvPr id="29" name="Google Shape;831;p62">
            <a:extLst>
              <a:ext uri="{FF2B5EF4-FFF2-40B4-BE49-F238E27FC236}">
                <a16:creationId xmlns:a16="http://schemas.microsoft.com/office/drawing/2014/main" id="{E71F7B0E-6C65-9420-8AA4-923412953832}"/>
              </a:ext>
            </a:extLst>
          </p:cNvPr>
          <p:cNvSpPr txBox="1">
            <a:spLocks/>
          </p:cNvSpPr>
          <p:nvPr/>
        </p:nvSpPr>
        <p:spPr>
          <a:xfrm>
            <a:off x="3825890" y="2811739"/>
            <a:ext cx="1564795" cy="413160"/>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i="1" dirty="0"/>
              <a:t>Consultant Manager SAP Analytics &amp; BI</a:t>
            </a:r>
          </a:p>
        </p:txBody>
      </p:sp>
      <p:cxnSp>
        <p:nvCxnSpPr>
          <p:cNvPr id="31" name="Google Shape;833;p62">
            <a:extLst>
              <a:ext uri="{FF2B5EF4-FFF2-40B4-BE49-F238E27FC236}">
                <a16:creationId xmlns:a16="http://schemas.microsoft.com/office/drawing/2014/main" id="{DC4F30BF-DF51-08B3-83BE-890BFD200AD4}"/>
              </a:ext>
            </a:extLst>
          </p:cNvPr>
          <p:cNvCxnSpPr>
            <a:cxnSpLocks/>
          </p:cNvCxnSpPr>
          <p:nvPr/>
        </p:nvCxnSpPr>
        <p:spPr>
          <a:xfrm flipH="1">
            <a:off x="2873619" y="1917121"/>
            <a:ext cx="2226600" cy="795000"/>
          </a:xfrm>
          <a:prstGeom prst="bentConnector2">
            <a:avLst/>
          </a:prstGeom>
          <a:noFill/>
          <a:ln w="38100" cap="flat" cmpd="sng">
            <a:solidFill>
              <a:schemeClr val="dk1"/>
            </a:solidFill>
            <a:prstDash val="solid"/>
            <a:round/>
            <a:headEnd type="none" w="med" len="med"/>
            <a:tailEnd type="none" w="med" len="med"/>
          </a:ln>
        </p:spPr>
      </p:cxnSp>
      <p:cxnSp>
        <p:nvCxnSpPr>
          <p:cNvPr id="32" name="Google Shape;834;p62">
            <a:extLst>
              <a:ext uri="{FF2B5EF4-FFF2-40B4-BE49-F238E27FC236}">
                <a16:creationId xmlns:a16="http://schemas.microsoft.com/office/drawing/2014/main" id="{E26FCBE5-E363-19D4-AB51-97FE422A9173}"/>
              </a:ext>
            </a:extLst>
          </p:cNvPr>
          <p:cNvCxnSpPr>
            <a:cxnSpLocks/>
          </p:cNvCxnSpPr>
          <p:nvPr/>
        </p:nvCxnSpPr>
        <p:spPr>
          <a:xfrm>
            <a:off x="4041819" y="1915181"/>
            <a:ext cx="2226600" cy="795000"/>
          </a:xfrm>
          <a:prstGeom prst="bentConnector2">
            <a:avLst/>
          </a:prstGeom>
          <a:noFill/>
          <a:ln w="38100" cap="flat" cmpd="sng">
            <a:solidFill>
              <a:schemeClr val="dk1"/>
            </a:solidFill>
            <a:prstDash val="solid"/>
            <a:round/>
            <a:headEnd type="none" w="med" len="med"/>
            <a:tailEnd type="none" w="med" len="med"/>
          </a:ln>
        </p:spPr>
      </p:cxnSp>
      <p:cxnSp>
        <p:nvCxnSpPr>
          <p:cNvPr id="36" name="Google Shape;834;p62">
            <a:extLst>
              <a:ext uri="{FF2B5EF4-FFF2-40B4-BE49-F238E27FC236}">
                <a16:creationId xmlns:a16="http://schemas.microsoft.com/office/drawing/2014/main" id="{5674CDE2-FB0C-EB56-3A40-6E91A50A9A16}"/>
              </a:ext>
            </a:extLst>
          </p:cNvPr>
          <p:cNvCxnSpPr/>
          <p:nvPr/>
        </p:nvCxnSpPr>
        <p:spPr>
          <a:xfrm>
            <a:off x="6022509" y="1917121"/>
            <a:ext cx="2226600" cy="795000"/>
          </a:xfrm>
          <a:prstGeom prst="bentConnector2">
            <a:avLst/>
          </a:prstGeom>
          <a:noFill/>
          <a:ln w="38100" cap="flat" cmpd="sng">
            <a:solidFill>
              <a:schemeClr val="dk1"/>
            </a:solidFill>
            <a:prstDash val="solid"/>
            <a:round/>
            <a:headEnd type="none" w="med" len="med"/>
            <a:tailEnd type="none" w="med" len="med"/>
          </a:ln>
        </p:spPr>
      </p:cxnSp>
      <p:sp>
        <p:nvSpPr>
          <p:cNvPr id="37" name="Google Shape;812;p62">
            <a:extLst>
              <a:ext uri="{FF2B5EF4-FFF2-40B4-BE49-F238E27FC236}">
                <a16:creationId xmlns:a16="http://schemas.microsoft.com/office/drawing/2014/main" id="{5E46A0A3-6F2E-0887-5EAE-B9017DC3188C}"/>
              </a:ext>
            </a:extLst>
          </p:cNvPr>
          <p:cNvSpPr txBox="1">
            <a:spLocks/>
          </p:cNvSpPr>
          <p:nvPr/>
        </p:nvSpPr>
        <p:spPr>
          <a:xfrm>
            <a:off x="7032693" y="3784960"/>
            <a:ext cx="2336400" cy="4572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dirty="0"/>
              <a:t>Mohamed EL </a:t>
            </a:r>
            <a:r>
              <a:rPr lang="fr-FR" dirty="0" err="1"/>
              <a:t>Kanfoudi</a:t>
            </a:r>
            <a:endParaRPr lang="fr-FR" dirty="0">
              <a:solidFill>
                <a:schemeClr val="lt1"/>
              </a:solidFill>
            </a:endParaRPr>
          </a:p>
        </p:txBody>
      </p:sp>
      <p:sp>
        <p:nvSpPr>
          <p:cNvPr id="39" name="Google Shape;816;p62">
            <a:extLst>
              <a:ext uri="{FF2B5EF4-FFF2-40B4-BE49-F238E27FC236}">
                <a16:creationId xmlns:a16="http://schemas.microsoft.com/office/drawing/2014/main" id="{6A9022E7-B780-09AA-B0F8-8A50E32177E1}"/>
              </a:ext>
            </a:extLst>
          </p:cNvPr>
          <p:cNvSpPr/>
          <p:nvPr/>
        </p:nvSpPr>
        <p:spPr>
          <a:xfrm>
            <a:off x="7743693" y="2879722"/>
            <a:ext cx="914400" cy="914400"/>
          </a:xfrm>
          <a:prstGeom prst="roundRect">
            <a:avLst>
              <a:gd name="adj" fmla="val 16667"/>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817;p62">
            <a:extLst>
              <a:ext uri="{FF2B5EF4-FFF2-40B4-BE49-F238E27FC236}">
                <a16:creationId xmlns:a16="http://schemas.microsoft.com/office/drawing/2014/main" id="{56D15CE6-3403-E0B3-D96C-25CCB301C531}"/>
              </a:ext>
            </a:extLst>
          </p:cNvPr>
          <p:cNvGrpSpPr/>
          <p:nvPr/>
        </p:nvGrpSpPr>
        <p:grpSpPr>
          <a:xfrm>
            <a:off x="7919741" y="3070305"/>
            <a:ext cx="562314" cy="533234"/>
            <a:chOff x="4809024" y="2738927"/>
            <a:chExt cx="478118" cy="453276"/>
          </a:xfrm>
        </p:grpSpPr>
        <p:sp>
          <p:nvSpPr>
            <p:cNvPr id="41" name="Google Shape;818;p62">
              <a:extLst>
                <a:ext uri="{FF2B5EF4-FFF2-40B4-BE49-F238E27FC236}">
                  <a16:creationId xmlns:a16="http://schemas.microsoft.com/office/drawing/2014/main" id="{166883C9-4F53-2F5B-A7F5-7CF063863AEF}"/>
                </a:ext>
              </a:extLst>
            </p:cNvPr>
            <p:cNvSpPr/>
            <p:nvPr/>
          </p:nvSpPr>
          <p:spPr>
            <a:xfrm>
              <a:off x="4906311" y="2878661"/>
              <a:ext cx="13696" cy="22014"/>
            </a:xfrm>
            <a:custGeom>
              <a:avLst/>
              <a:gdLst/>
              <a:ahLst/>
              <a:cxnLst/>
              <a:rect l="l" t="t" r="r" b="b"/>
              <a:pathLst>
                <a:path w="494" h="794" extrusionOk="0">
                  <a:moveTo>
                    <a:pt x="247" y="1"/>
                  </a:moveTo>
                  <a:cubicBezTo>
                    <a:pt x="110" y="1"/>
                    <a:pt x="0" y="110"/>
                    <a:pt x="0" y="246"/>
                  </a:cubicBezTo>
                  <a:lnTo>
                    <a:pt x="0" y="548"/>
                  </a:lnTo>
                  <a:cubicBezTo>
                    <a:pt x="0" y="684"/>
                    <a:pt x="110" y="793"/>
                    <a:pt x="247" y="793"/>
                  </a:cubicBezTo>
                  <a:cubicBezTo>
                    <a:pt x="384" y="793"/>
                    <a:pt x="493" y="684"/>
                    <a:pt x="493" y="548"/>
                  </a:cubicBezTo>
                  <a:lnTo>
                    <a:pt x="493" y="246"/>
                  </a:lnTo>
                  <a:cubicBezTo>
                    <a:pt x="493" y="110"/>
                    <a:pt x="384" y="1"/>
                    <a:pt x="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2" name="Google Shape;819;p62">
              <a:extLst>
                <a:ext uri="{FF2B5EF4-FFF2-40B4-BE49-F238E27FC236}">
                  <a16:creationId xmlns:a16="http://schemas.microsoft.com/office/drawing/2014/main" id="{4FE8634C-2C3B-DB1D-F4E9-1CAD6A8182A1}"/>
                </a:ext>
              </a:extLst>
            </p:cNvPr>
            <p:cNvSpPr/>
            <p:nvPr/>
          </p:nvSpPr>
          <p:spPr>
            <a:xfrm>
              <a:off x="4977232" y="2878661"/>
              <a:ext cx="13724" cy="22014"/>
            </a:xfrm>
            <a:custGeom>
              <a:avLst/>
              <a:gdLst/>
              <a:ahLst/>
              <a:cxnLst/>
              <a:rect l="l" t="t" r="r" b="b"/>
              <a:pathLst>
                <a:path w="495" h="794" extrusionOk="0">
                  <a:moveTo>
                    <a:pt x="248" y="1"/>
                  </a:moveTo>
                  <a:cubicBezTo>
                    <a:pt x="111" y="1"/>
                    <a:pt x="0" y="110"/>
                    <a:pt x="0" y="246"/>
                  </a:cubicBezTo>
                  <a:lnTo>
                    <a:pt x="0" y="548"/>
                  </a:lnTo>
                  <a:cubicBezTo>
                    <a:pt x="0" y="684"/>
                    <a:pt x="111" y="793"/>
                    <a:pt x="248" y="793"/>
                  </a:cubicBezTo>
                  <a:cubicBezTo>
                    <a:pt x="384" y="793"/>
                    <a:pt x="495" y="684"/>
                    <a:pt x="495" y="548"/>
                  </a:cubicBezTo>
                  <a:lnTo>
                    <a:pt x="495" y="246"/>
                  </a:lnTo>
                  <a:cubicBezTo>
                    <a:pt x="495" y="110"/>
                    <a:pt x="384" y="1"/>
                    <a:pt x="2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3" name="Google Shape;820;p62">
              <a:extLst>
                <a:ext uri="{FF2B5EF4-FFF2-40B4-BE49-F238E27FC236}">
                  <a16:creationId xmlns:a16="http://schemas.microsoft.com/office/drawing/2014/main" id="{3BA3C083-B274-2EA8-8DA4-7627F5E64918}"/>
                </a:ext>
              </a:extLst>
            </p:cNvPr>
            <p:cNvSpPr/>
            <p:nvPr/>
          </p:nvSpPr>
          <p:spPr>
            <a:xfrm>
              <a:off x="4907864" y="2925600"/>
              <a:ext cx="87084" cy="50293"/>
            </a:xfrm>
            <a:custGeom>
              <a:avLst/>
              <a:gdLst/>
              <a:ahLst/>
              <a:cxnLst/>
              <a:rect l="l" t="t" r="r" b="b"/>
              <a:pathLst>
                <a:path w="3141" h="1814" extrusionOk="0">
                  <a:moveTo>
                    <a:pt x="2616" y="495"/>
                  </a:moveTo>
                  <a:cubicBezTo>
                    <a:pt x="2502" y="968"/>
                    <a:pt x="2069" y="1322"/>
                    <a:pt x="1572" y="1322"/>
                  </a:cubicBezTo>
                  <a:cubicBezTo>
                    <a:pt x="1075" y="1322"/>
                    <a:pt x="642" y="968"/>
                    <a:pt x="528" y="495"/>
                  </a:cubicBezTo>
                  <a:close/>
                  <a:moveTo>
                    <a:pt x="367" y="1"/>
                  </a:moveTo>
                  <a:cubicBezTo>
                    <a:pt x="267" y="1"/>
                    <a:pt x="171" y="44"/>
                    <a:pt x="102" y="117"/>
                  </a:cubicBezTo>
                  <a:cubicBezTo>
                    <a:pt x="35" y="193"/>
                    <a:pt x="1" y="294"/>
                    <a:pt x="9" y="396"/>
                  </a:cubicBezTo>
                  <a:cubicBezTo>
                    <a:pt x="88" y="1191"/>
                    <a:pt x="774" y="1813"/>
                    <a:pt x="1572" y="1813"/>
                  </a:cubicBezTo>
                  <a:cubicBezTo>
                    <a:pt x="2372" y="1813"/>
                    <a:pt x="3056" y="1190"/>
                    <a:pt x="3130" y="396"/>
                  </a:cubicBezTo>
                  <a:cubicBezTo>
                    <a:pt x="3140" y="294"/>
                    <a:pt x="3106" y="193"/>
                    <a:pt x="3038" y="117"/>
                  </a:cubicBezTo>
                  <a:cubicBezTo>
                    <a:pt x="2971" y="44"/>
                    <a:pt x="2873" y="1"/>
                    <a:pt x="2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 name="Google Shape;821;p62">
              <a:extLst>
                <a:ext uri="{FF2B5EF4-FFF2-40B4-BE49-F238E27FC236}">
                  <a16:creationId xmlns:a16="http://schemas.microsoft.com/office/drawing/2014/main" id="{D82CE898-22F6-61B9-B5F8-0162B5D21718}"/>
                </a:ext>
              </a:extLst>
            </p:cNvPr>
            <p:cNvSpPr/>
            <p:nvPr/>
          </p:nvSpPr>
          <p:spPr>
            <a:xfrm>
              <a:off x="4809024" y="2738927"/>
              <a:ext cx="478118" cy="453276"/>
            </a:xfrm>
            <a:custGeom>
              <a:avLst/>
              <a:gdLst/>
              <a:ahLst/>
              <a:cxnLst/>
              <a:rect l="l" t="t" r="r" b="b"/>
              <a:pathLst>
                <a:path w="17245" h="16349" extrusionOk="0">
                  <a:moveTo>
                    <a:pt x="4435" y="506"/>
                  </a:moveTo>
                  <a:cubicBezTo>
                    <a:pt x="4724" y="506"/>
                    <a:pt x="5002" y="514"/>
                    <a:pt x="5242" y="535"/>
                  </a:cubicBezTo>
                  <a:cubicBezTo>
                    <a:pt x="6107" y="612"/>
                    <a:pt x="7161" y="848"/>
                    <a:pt x="7289" y="1537"/>
                  </a:cubicBezTo>
                  <a:cubicBezTo>
                    <a:pt x="7316" y="1679"/>
                    <a:pt x="7410" y="1799"/>
                    <a:pt x="7539" y="1860"/>
                  </a:cubicBezTo>
                  <a:cubicBezTo>
                    <a:pt x="7708" y="1939"/>
                    <a:pt x="8121" y="2179"/>
                    <a:pt x="8305" y="2707"/>
                  </a:cubicBezTo>
                  <a:cubicBezTo>
                    <a:pt x="8512" y="3312"/>
                    <a:pt x="8368" y="4105"/>
                    <a:pt x="7878" y="5065"/>
                  </a:cubicBezTo>
                  <a:cubicBezTo>
                    <a:pt x="7861" y="5073"/>
                    <a:pt x="7836" y="5082"/>
                    <a:pt x="7820" y="5088"/>
                  </a:cubicBezTo>
                  <a:cubicBezTo>
                    <a:pt x="7815" y="5088"/>
                    <a:pt x="7810" y="5088"/>
                    <a:pt x="7805" y="5088"/>
                  </a:cubicBezTo>
                  <a:cubicBezTo>
                    <a:pt x="7585" y="5088"/>
                    <a:pt x="7524" y="4963"/>
                    <a:pt x="7495" y="4838"/>
                  </a:cubicBezTo>
                  <a:cubicBezTo>
                    <a:pt x="7458" y="4684"/>
                    <a:pt x="7464" y="4554"/>
                    <a:pt x="7468" y="4427"/>
                  </a:cubicBezTo>
                  <a:cubicBezTo>
                    <a:pt x="7475" y="4251"/>
                    <a:pt x="7482" y="4071"/>
                    <a:pt x="7351" y="3914"/>
                  </a:cubicBezTo>
                  <a:cubicBezTo>
                    <a:pt x="7231" y="3768"/>
                    <a:pt x="7030" y="3696"/>
                    <a:pt x="6678" y="3671"/>
                  </a:cubicBezTo>
                  <a:cubicBezTo>
                    <a:pt x="6577" y="3664"/>
                    <a:pt x="6445" y="3650"/>
                    <a:pt x="6292" y="3633"/>
                  </a:cubicBezTo>
                  <a:cubicBezTo>
                    <a:pt x="5860" y="3589"/>
                    <a:pt x="5295" y="3532"/>
                    <a:pt x="4739" y="3532"/>
                  </a:cubicBezTo>
                  <a:cubicBezTo>
                    <a:pt x="3738" y="3532"/>
                    <a:pt x="2771" y="3721"/>
                    <a:pt x="2671" y="4512"/>
                  </a:cubicBezTo>
                  <a:cubicBezTo>
                    <a:pt x="2653" y="4657"/>
                    <a:pt x="2569" y="4753"/>
                    <a:pt x="2438" y="4753"/>
                  </a:cubicBezTo>
                  <a:cubicBezTo>
                    <a:pt x="2415" y="4753"/>
                    <a:pt x="2390" y="4750"/>
                    <a:pt x="2364" y="4744"/>
                  </a:cubicBezTo>
                  <a:cubicBezTo>
                    <a:pt x="2144" y="4098"/>
                    <a:pt x="1604" y="1437"/>
                    <a:pt x="2052" y="733"/>
                  </a:cubicBezTo>
                  <a:cubicBezTo>
                    <a:pt x="2113" y="633"/>
                    <a:pt x="2175" y="616"/>
                    <a:pt x="2224" y="612"/>
                  </a:cubicBezTo>
                  <a:cubicBezTo>
                    <a:pt x="2224" y="612"/>
                    <a:pt x="3397" y="506"/>
                    <a:pt x="4435" y="506"/>
                  </a:cubicBezTo>
                  <a:close/>
                  <a:moveTo>
                    <a:pt x="6486" y="9458"/>
                  </a:moveTo>
                  <a:lnTo>
                    <a:pt x="6486" y="10386"/>
                  </a:lnTo>
                  <a:cubicBezTo>
                    <a:pt x="6458" y="10402"/>
                    <a:pt x="6431" y="10420"/>
                    <a:pt x="6405" y="10441"/>
                  </a:cubicBezTo>
                  <a:lnTo>
                    <a:pt x="5252" y="11383"/>
                  </a:lnTo>
                  <a:lnTo>
                    <a:pt x="4100" y="10441"/>
                  </a:lnTo>
                  <a:cubicBezTo>
                    <a:pt x="4070" y="10417"/>
                    <a:pt x="4036" y="10396"/>
                    <a:pt x="4002" y="10379"/>
                  </a:cubicBezTo>
                  <a:lnTo>
                    <a:pt x="4002" y="9487"/>
                  </a:lnTo>
                  <a:cubicBezTo>
                    <a:pt x="4063" y="9491"/>
                    <a:pt x="4121" y="9495"/>
                    <a:pt x="4182" y="9495"/>
                  </a:cubicBezTo>
                  <a:lnTo>
                    <a:pt x="6090" y="9495"/>
                  </a:lnTo>
                  <a:cubicBezTo>
                    <a:pt x="6225" y="9495"/>
                    <a:pt x="6359" y="9482"/>
                    <a:pt x="6486" y="9458"/>
                  </a:cubicBezTo>
                  <a:close/>
                  <a:moveTo>
                    <a:pt x="3767" y="10816"/>
                  </a:moveTo>
                  <a:cubicBezTo>
                    <a:pt x="3774" y="10816"/>
                    <a:pt x="3780" y="10818"/>
                    <a:pt x="3786" y="10823"/>
                  </a:cubicBezTo>
                  <a:lnTo>
                    <a:pt x="4861" y="11701"/>
                  </a:lnTo>
                  <a:lnTo>
                    <a:pt x="3438" y="12867"/>
                  </a:lnTo>
                  <a:cubicBezTo>
                    <a:pt x="3434" y="12869"/>
                    <a:pt x="3429" y="12874"/>
                    <a:pt x="3420" y="12874"/>
                  </a:cubicBezTo>
                  <a:cubicBezTo>
                    <a:pt x="3415" y="12874"/>
                    <a:pt x="3410" y="12873"/>
                    <a:pt x="3404" y="12870"/>
                  </a:cubicBezTo>
                  <a:cubicBezTo>
                    <a:pt x="3387" y="12863"/>
                    <a:pt x="3387" y="12849"/>
                    <a:pt x="3384" y="12843"/>
                  </a:cubicBezTo>
                  <a:lnTo>
                    <a:pt x="3310" y="11173"/>
                  </a:lnTo>
                  <a:cubicBezTo>
                    <a:pt x="3310" y="11161"/>
                    <a:pt x="3313" y="11153"/>
                    <a:pt x="3322" y="11146"/>
                  </a:cubicBezTo>
                  <a:lnTo>
                    <a:pt x="3746" y="10823"/>
                  </a:lnTo>
                  <a:cubicBezTo>
                    <a:pt x="3753" y="10818"/>
                    <a:pt x="3760" y="10816"/>
                    <a:pt x="3767" y="10816"/>
                  </a:cubicBezTo>
                  <a:close/>
                  <a:moveTo>
                    <a:pt x="6737" y="10817"/>
                  </a:moveTo>
                  <a:cubicBezTo>
                    <a:pt x="6744" y="10817"/>
                    <a:pt x="6751" y="10819"/>
                    <a:pt x="6756" y="10823"/>
                  </a:cubicBezTo>
                  <a:lnTo>
                    <a:pt x="7182" y="11146"/>
                  </a:lnTo>
                  <a:cubicBezTo>
                    <a:pt x="7191" y="11153"/>
                    <a:pt x="7195" y="11163"/>
                    <a:pt x="7195" y="11173"/>
                  </a:cubicBezTo>
                  <a:lnTo>
                    <a:pt x="7120" y="12843"/>
                  </a:lnTo>
                  <a:cubicBezTo>
                    <a:pt x="7120" y="12849"/>
                    <a:pt x="7120" y="12863"/>
                    <a:pt x="7101" y="12872"/>
                  </a:cubicBezTo>
                  <a:cubicBezTo>
                    <a:pt x="7096" y="12875"/>
                    <a:pt x="7091" y="12876"/>
                    <a:pt x="7086" y="12876"/>
                  </a:cubicBezTo>
                  <a:cubicBezTo>
                    <a:pt x="7077" y="12876"/>
                    <a:pt x="7071" y="12870"/>
                    <a:pt x="7067" y="12867"/>
                  </a:cubicBezTo>
                  <a:lnTo>
                    <a:pt x="5641" y="11703"/>
                  </a:lnTo>
                  <a:lnTo>
                    <a:pt x="6718" y="10823"/>
                  </a:lnTo>
                  <a:cubicBezTo>
                    <a:pt x="6723" y="10819"/>
                    <a:pt x="6730" y="10817"/>
                    <a:pt x="6737" y="10817"/>
                  </a:cubicBezTo>
                  <a:close/>
                  <a:moveTo>
                    <a:pt x="5255" y="12019"/>
                  </a:moveTo>
                  <a:lnTo>
                    <a:pt x="5995" y="12623"/>
                  </a:lnTo>
                  <a:lnTo>
                    <a:pt x="5589" y="13161"/>
                  </a:lnTo>
                  <a:lnTo>
                    <a:pt x="4688" y="13161"/>
                  </a:lnTo>
                  <a:lnTo>
                    <a:pt x="4418" y="12704"/>
                  </a:lnTo>
                  <a:lnTo>
                    <a:pt x="5255" y="12019"/>
                  </a:lnTo>
                  <a:close/>
                  <a:moveTo>
                    <a:pt x="12502" y="7410"/>
                  </a:moveTo>
                  <a:cubicBezTo>
                    <a:pt x="13482" y="7410"/>
                    <a:pt x="14464" y="7784"/>
                    <a:pt x="15209" y="8531"/>
                  </a:cubicBezTo>
                  <a:cubicBezTo>
                    <a:pt x="16704" y="10024"/>
                    <a:pt x="16704" y="12455"/>
                    <a:pt x="15209" y="13948"/>
                  </a:cubicBezTo>
                  <a:cubicBezTo>
                    <a:pt x="14486" y="14671"/>
                    <a:pt x="13525" y="15070"/>
                    <a:pt x="12502" y="15070"/>
                  </a:cubicBezTo>
                  <a:cubicBezTo>
                    <a:pt x="11820" y="15070"/>
                    <a:pt x="11165" y="14893"/>
                    <a:pt x="10591" y="14561"/>
                  </a:cubicBezTo>
                  <a:cubicBezTo>
                    <a:pt x="10583" y="14553"/>
                    <a:pt x="10572" y="14548"/>
                    <a:pt x="10563" y="14544"/>
                  </a:cubicBezTo>
                  <a:cubicBezTo>
                    <a:pt x="10286" y="14380"/>
                    <a:pt x="10029" y="14181"/>
                    <a:pt x="9795" y="13948"/>
                  </a:cubicBezTo>
                  <a:cubicBezTo>
                    <a:pt x="8300" y="12455"/>
                    <a:pt x="8300" y="10024"/>
                    <a:pt x="9795" y="8531"/>
                  </a:cubicBezTo>
                  <a:cubicBezTo>
                    <a:pt x="10542" y="7785"/>
                    <a:pt x="11522" y="7410"/>
                    <a:pt x="12502" y="7410"/>
                  </a:cubicBezTo>
                  <a:close/>
                  <a:moveTo>
                    <a:pt x="7674" y="11596"/>
                  </a:moveTo>
                  <a:cubicBezTo>
                    <a:pt x="7674" y="11596"/>
                    <a:pt x="8141" y="11598"/>
                    <a:pt x="8199" y="11603"/>
                  </a:cubicBezTo>
                  <a:cubicBezTo>
                    <a:pt x="8282" y="12586"/>
                    <a:pt x="8697" y="13546"/>
                    <a:pt x="9448" y="14298"/>
                  </a:cubicBezTo>
                  <a:cubicBezTo>
                    <a:pt x="9681" y="14531"/>
                    <a:pt x="9937" y="14732"/>
                    <a:pt x="10208" y="14906"/>
                  </a:cubicBezTo>
                  <a:lnTo>
                    <a:pt x="10208" y="15816"/>
                  </a:lnTo>
                  <a:lnTo>
                    <a:pt x="10205" y="15816"/>
                  </a:lnTo>
                  <a:cubicBezTo>
                    <a:pt x="10205" y="15838"/>
                    <a:pt x="10187" y="15855"/>
                    <a:pt x="10165" y="15855"/>
                  </a:cubicBezTo>
                  <a:lnTo>
                    <a:pt x="6246" y="15855"/>
                  </a:lnTo>
                  <a:cubicBezTo>
                    <a:pt x="6248" y="15838"/>
                    <a:pt x="6248" y="15819"/>
                    <a:pt x="6246" y="15802"/>
                  </a:cubicBezTo>
                  <a:lnTo>
                    <a:pt x="5968" y="13478"/>
                  </a:lnTo>
                  <a:lnTo>
                    <a:pt x="6378" y="12936"/>
                  </a:lnTo>
                  <a:lnTo>
                    <a:pt x="6759" y="13248"/>
                  </a:lnTo>
                  <a:cubicBezTo>
                    <a:pt x="6856" y="13326"/>
                    <a:pt x="6972" y="13367"/>
                    <a:pt x="7091" y="13367"/>
                  </a:cubicBezTo>
                  <a:cubicBezTo>
                    <a:pt x="7164" y="13367"/>
                    <a:pt x="7238" y="13352"/>
                    <a:pt x="7306" y="13322"/>
                  </a:cubicBezTo>
                  <a:cubicBezTo>
                    <a:pt x="7489" y="13240"/>
                    <a:pt x="7609" y="13066"/>
                    <a:pt x="7617" y="12865"/>
                  </a:cubicBezTo>
                  <a:lnTo>
                    <a:pt x="7674" y="11596"/>
                  </a:lnTo>
                  <a:close/>
                  <a:moveTo>
                    <a:pt x="5491" y="13656"/>
                  </a:moveTo>
                  <a:lnTo>
                    <a:pt x="5755" y="15857"/>
                  </a:lnTo>
                  <a:lnTo>
                    <a:pt x="4503" y="15857"/>
                  </a:lnTo>
                  <a:lnTo>
                    <a:pt x="4765" y="13656"/>
                  </a:lnTo>
                  <a:close/>
                  <a:moveTo>
                    <a:pt x="4297" y="1"/>
                  </a:moveTo>
                  <a:cubicBezTo>
                    <a:pt x="3495" y="1"/>
                    <a:pt x="2737" y="69"/>
                    <a:pt x="2252" y="113"/>
                  </a:cubicBezTo>
                  <a:lnTo>
                    <a:pt x="2177" y="120"/>
                  </a:lnTo>
                  <a:cubicBezTo>
                    <a:pt x="1954" y="139"/>
                    <a:pt x="1765" y="260"/>
                    <a:pt x="1634" y="468"/>
                  </a:cubicBezTo>
                  <a:cubicBezTo>
                    <a:pt x="1371" y="882"/>
                    <a:pt x="1316" y="1687"/>
                    <a:pt x="1471" y="2863"/>
                  </a:cubicBezTo>
                  <a:cubicBezTo>
                    <a:pt x="1592" y="3781"/>
                    <a:pt x="1805" y="4640"/>
                    <a:pt x="1911" y="4933"/>
                  </a:cubicBezTo>
                  <a:cubicBezTo>
                    <a:pt x="1940" y="5010"/>
                    <a:pt x="1986" y="5075"/>
                    <a:pt x="2049" y="5127"/>
                  </a:cubicBezTo>
                  <a:lnTo>
                    <a:pt x="2049" y="7360"/>
                  </a:lnTo>
                  <a:cubicBezTo>
                    <a:pt x="2049" y="8302"/>
                    <a:pt x="2661" y="9100"/>
                    <a:pt x="3509" y="9383"/>
                  </a:cubicBezTo>
                  <a:lnTo>
                    <a:pt x="3509" y="10390"/>
                  </a:lnTo>
                  <a:cubicBezTo>
                    <a:pt x="3489" y="10402"/>
                    <a:pt x="3023" y="10752"/>
                    <a:pt x="3023" y="10752"/>
                  </a:cubicBezTo>
                  <a:cubicBezTo>
                    <a:pt x="2913" y="10838"/>
                    <a:pt x="2839" y="10963"/>
                    <a:pt x="2822" y="11100"/>
                  </a:cubicBezTo>
                  <a:lnTo>
                    <a:pt x="2675" y="11100"/>
                  </a:lnTo>
                  <a:cubicBezTo>
                    <a:pt x="1201" y="11100"/>
                    <a:pt x="1" y="12301"/>
                    <a:pt x="1" y="13778"/>
                  </a:cubicBezTo>
                  <a:lnTo>
                    <a:pt x="1" y="13866"/>
                  </a:lnTo>
                  <a:cubicBezTo>
                    <a:pt x="1" y="14002"/>
                    <a:pt x="110" y="14113"/>
                    <a:pt x="246" y="14113"/>
                  </a:cubicBezTo>
                  <a:cubicBezTo>
                    <a:pt x="384" y="14113"/>
                    <a:pt x="494" y="14002"/>
                    <a:pt x="494" y="13866"/>
                  </a:cubicBezTo>
                  <a:lnTo>
                    <a:pt x="494" y="13778"/>
                  </a:lnTo>
                  <a:cubicBezTo>
                    <a:pt x="494" y="12573"/>
                    <a:pt x="1474" y="11593"/>
                    <a:pt x="2678" y="11593"/>
                  </a:cubicBezTo>
                  <a:lnTo>
                    <a:pt x="2837" y="11593"/>
                  </a:lnTo>
                  <a:lnTo>
                    <a:pt x="2894" y="12863"/>
                  </a:lnTo>
                  <a:cubicBezTo>
                    <a:pt x="2903" y="13062"/>
                    <a:pt x="3022" y="13238"/>
                    <a:pt x="3205" y="13319"/>
                  </a:cubicBezTo>
                  <a:cubicBezTo>
                    <a:pt x="3275" y="13350"/>
                    <a:pt x="3348" y="13366"/>
                    <a:pt x="3421" y="13366"/>
                  </a:cubicBezTo>
                  <a:cubicBezTo>
                    <a:pt x="3539" y="13366"/>
                    <a:pt x="3656" y="13325"/>
                    <a:pt x="3752" y="13247"/>
                  </a:cubicBezTo>
                  <a:lnTo>
                    <a:pt x="4032" y="13018"/>
                  </a:lnTo>
                  <a:lnTo>
                    <a:pt x="4292" y="13460"/>
                  </a:lnTo>
                  <a:lnTo>
                    <a:pt x="4013" y="15802"/>
                  </a:lnTo>
                  <a:cubicBezTo>
                    <a:pt x="4011" y="15819"/>
                    <a:pt x="4011" y="15838"/>
                    <a:pt x="4013" y="15855"/>
                  </a:cubicBezTo>
                  <a:lnTo>
                    <a:pt x="535" y="15855"/>
                  </a:lnTo>
                  <a:cubicBezTo>
                    <a:pt x="513" y="15855"/>
                    <a:pt x="495" y="15838"/>
                    <a:pt x="495" y="15816"/>
                  </a:cubicBezTo>
                  <a:lnTo>
                    <a:pt x="495" y="14985"/>
                  </a:lnTo>
                  <a:cubicBezTo>
                    <a:pt x="495" y="14847"/>
                    <a:pt x="386" y="14738"/>
                    <a:pt x="249" y="14738"/>
                  </a:cubicBezTo>
                  <a:cubicBezTo>
                    <a:pt x="111" y="14738"/>
                    <a:pt x="2" y="14847"/>
                    <a:pt x="2" y="14985"/>
                  </a:cubicBezTo>
                  <a:lnTo>
                    <a:pt x="2" y="15816"/>
                  </a:lnTo>
                  <a:cubicBezTo>
                    <a:pt x="2" y="16109"/>
                    <a:pt x="242" y="16349"/>
                    <a:pt x="535" y="16349"/>
                  </a:cubicBezTo>
                  <a:lnTo>
                    <a:pt x="10165" y="16349"/>
                  </a:lnTo>
                  <a:cubicBezTo>
                    <a:pt x="10459" y="16349"/>
                    <a:pt x="10698" y="16109"/>
                    <a:pt x="10698" y="15816"/>
                  </a:cubicBezTo>
                  <a:lnTo>
                    <a:pt x="10698" y="15171"/>
                  </a:lnTo>
                  <a:cubicBezTo>
                    <a:pt x="11258" y="15428"/>
                    <a:pt x="11868" y="15563"/>
                    <a:pt x="12502" y="15563"/>
                  </a:cubicBezTo>
                  <a:cubicBezTo>
                    <a:pt x="13655" y="15563"/>
                    <a:pt x="14742" y="15115"/>
                    <a:pt x="15559" y="14298"/>
                  </a:cubicBezTo>
                  <a:cubicBezTo>
                    <a:pt x="17245" y="12612"/>
                    <a:pt x="17245" y="9867"/>
                    <a:pt x="15557" y="8183"/>
                  </a:cubicBezTo>
                  <a:cubicBezTo>
                    <a:pt x="14715" y="7340"/>
                    <a:pt x="13608" y="6919"/>
                    <a:pt x="12501" y="6919"/>
                  </a:cubicBezTo>
                  <a:cubicBezTo>
                    <a:pt x="11394" y="6919"/>
                    <a:pt x="10286" y="7340"/>
                    <a:pt x="9442" y="8183"/>
                  </a:cubicBezTo>
                  <a:cubicBezTo>
                    <a:pt x="8633" y="8992"/>
                    <a:pt x="8214" y="10044"/>
                    <a:pt x="8181" y="11107"/>
                  </a:cubicBezTo>
                  <a:cubicBezTo>
                    <a:pt x="8127" y="11103"/>
                    <a:pt x="7681" y="11102"/>
                    <a:pt x="7681" y="11102"/>
                  </a:cubicBezTo>
                  <a:cubicBezTo>
                    <a:pt x="7664" y="10965"/>
                    <a:pt x="7590" y="10839"/>
                    <a:pt x="7479" y="10754"/>
                  </a:cubicBezTo>
                  <a:lnTo>
                    <a:pt x="7055" y="10430"/>
                  </a:lnTo>
                  <a:cubicBezTo>
                    <a:pt x="7030" y="10413"/>
                    <a:pt x="7005" y="10397"/>
                    <a:pt x="6979" y="10383"/>
                  </a:cubicBezTo>
                  <a:lnTo>
                    <a:pt x="6979" y="9299"/>
                  </a:lnTo>
                  <a:cubicBezTo>
                    <a:pt x="7637" y="8998"/>
                    <a:pt x="8118" y="8370"/>
                    <a:pt x="8207" y="7613"/>
                  </a:cubicBezTo>
                  <a:cubicBezTo>
                    <a:pt x="8222" y="7478"/>
                    <a:pt x="8126" y="7355"/>
                    <a:pt x="7991" y="7339"/>
                  </a:cubicBezTo>
                  <a:cubicBezTo>
                    <a:pt x="7981" y="7338"/>
                    <a:pt x="7972" y="7337"/>
                    <a:pt x="7962" y="7337"/>
                  </a:cubicBezTo>
                  <a:cubicBezTo>
                    <a:pt x="7839" y="7337"/>
                    <a:pt x="7731" y="7431"/>
                    <a:pt x="7716" y="7556"/>
                  </a:cubicBezTo>
                  <a:cubicBezTo>
                    <a:pt x="7621" y="8380"/>
                    <a:pt x="6920" y="9001"/>
                    <a:pt x="6089" y="9001"/>
                  </a:cubicBezTo>
                  <a:lnTo>
                    <a:pt x="4180" y="9001"/>
                  </a:lnTo>
                  <a:cubicBezTo>
                    <a:pt x="3276" y="9001"/>
                    <a:pt x="2540" y="8267"/>
                    <a:pt x="2540" y="7362"/>
                  </a:cubicBezTo>
                  <a:lnTo>
                    <a:pt x="2540" y="5244"/>
                  </a:lnTo>
                  <a:cubicBezTo>
                    <a:pt x="2665" y="5230"/>
                    <a:pt x="2778" y="5187"/>
                    <a:pt x="2873" y="5110"/>
                  </a:cubicBezTo>
                  <a:cubicBezTo>
                    <a:pt x="3111" y="4923"/>
                    <a:pt x="3155" y="4616"/>
                    <a:pt x="3161" y="4569"/>
                  </a:cubicBezTo>
                  <a:cubicBezTo>
                    <a:pt x="3216" y="4138"/>
                    <a:pt x="3958" y="4028"/>
                    <a:pt x="4733" y="4028"/>
                  </a:cubicBezTo>
                  <a:cubicBezTo>
                    <a:pt x="5305" y="4028"/>
                    <a:pt x="5895" y="4088"/>
                    <a:pt x="6242" y="4123"/>
                  </a:cubicBezTo>
                  <a:cubicBezTo>
                    <a:pt x="6398" y="4140"/>
                    <a:pt x="6535" y="4154"/>
                    <a:pt x="6641" y="4162"/>
                  </a:cubicBezTo>
                  <a:cubicBezTo>
                    <a:pt x="6891" y="4180"/>
                    <a:pt x="6959" y="4220"/>
                    <a:pt x="6969" y="4228"/>
                  </a:cubicBezTo>
                  <a:cubicBezTo>
                    <a:pt x="6978" y="4257"/>
                    <a:pt x="6975" y="4343"/>
                    <a:pt x="6974" y="4407"/>
                  </a:cubicBezTo>
                  <a:cubicBezTo>
                    <a:pt x="6968" y="4545"/>
                    <a:pt x="6961" y="4733"/>
                    <a:pt x="7013" y="4951"/>
                  </a:cubicBezTo>
                  <a:cubicBezTo>
                    <a:pt x="7103" y="5322"/>
                    <a:pt x="7367" y="5549"/>
                    <a:pt x="7729" y="5576"/>
                  </a:cubicBezTo>
                  <a:lnTo>
                    <a:pt x="7729" y="6464"/>
                  </a:lnTo>
                  <a:cubicBezTo>
                    <a:pt x="7729" y="6600"/>
                    <a:pt x="7840" y="6711"/>
                    <a:pt x="7976" y="6711"/>
                  </a:cubicBezTo>
                  <a:cubicBezTo>
                    <a:pt x="8113" y="6711"/>
                    <a:pt x="8222" y="6600"/>
                    <a:pt x="8222" y="6464"/>
                  </a:cubicBezTo>
                  <a:lnTo>
                    <a:pt x="8222" y="5429"/>
                  </a:lnTo>
                  <a:lnTo>
                    <a:pt x="8222" y="5421"/>
                  </a:lnTo>
                  <a:cubicBezTo>
                    <a:pt x="8252" y="5394"/>
                    <a:pt x="8276" y="5365"/>
                    <a:pt x="8293" y="5331"/>
                  </a:cubicBezTo>
                  <a:cubicBezTo>
                    <a:pt x="8866" y="4228"/>
                    <a:pt x="9026" y="3291"/>
                    <a:pt x="8769" y="2545"/>
                  </a:cubicBezTo>
                  <a:cubicBezTo>
                    <a:pt x="8533" y="1856"/>
                    <a:pt x="8006" y="1535"/>
                    <a:pt x="7768" y="1420"/>
                  </a:cubicBezTo>
                  <a:cubicBezTo>
                    <a:pt x="7530" y="253"/>
                    <a:pt x="5833" y="1"/>
                    <a:pt x="4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5" name="Google Shape;822;p62">
              <a:extLst>
                <a:ext uri="{FF2B5EF4-FFF2-40B4-BE49-F238E27FC236}">
                  <a16:creationId xmlns:a16="http://schemas.microsoft.com/office/drawing/2014/main" id="{922A262E-885A-307F-8007-29B8218E72E8}"/>
                </a:ext>
              </a:extLst>
            </p:cNvPr>
            <p:cNvSpPr/>
            <p:nvPr/>
          </p:nvSpPr>
          <p:spPr>
            <a:xfrm>
              <a:off x="5089075" y="2987399"/>
              <a:ext cx="133025" cy="126343"/>
            </a:xfrm>
            <a:custGeom>
              <a:avLst/>
              <a:gdLst/>
              <a:ahLst/>
              <a:cxnLst/>
              <a:rect l="l" t="t" r="r" b="b"/>
              <a:pathLst>
                <a:path w="4798" h="4557" extrusionOk="0">
                  <a:moveTo>
                    <a:pt x="2395" y="688"/>
                  </a:moveTo>
                  <a:lnTo>
                    <a:pt x="2846" y="1597"/>
                  </a:lnTo>
                  <a:cubicBezTo>
                    <a:pt x="2895" y="1697"/>
                    <a:pt x="2989" y="1765"/>
                    <a:pt x="3098" y="1780"/>
                  </a:cubicBezTo>
                  <a:lnTo>
                    <a:pt x="4103" y="1927"/>
                  </a:lnTo>
                  <a:lnTo>
                    <a:pt x="3380" y="2636"/>
                  </a:lnTo>
                  <a:cubicBezTo>
                    <a:pt x="3300" y="2714"/>
                    <a:pt x="3265" y="2823"/>
                    <a:pt x="3282" y="2934"/>
                  </a:cubicBezTo>
                  <a:lnTo>
                    <a:pt x="3452" y="3931"/>
                  </a:lnTo>
                  <a:lnTo>
                    <a:pt x="3452" y="3931"/>
                  </a:lnTo>
                  <a:lnTo>
                    <a:pt x="2556" y="3459"/>
                  </a:lnTo>
                  <a:cubicBezTo>
                    <a:pt x="2506" y="3434"/>
                    <a:pt x="2452" y="3420"/>
                    <a:pt x="2400" y="3420"/>
                  </a:cubicBezTo>
                  <a:cubicBezTo>
                    <a:pt x="2346" y="3420"/>
                    <a:pt x="2292" y="3432"/>
                    <a:pt x="2243" y="3459"/>
                  </a:cubicBezTo>
                  <a:lnTo>
                    <a:pt x="1347" y="3930"/>
                  </a:lnTo>
                  <a:lnTo>
                    <a:pt x="1347" y="3930"/>
                  </a:lnTo>
                  <a:lnTo>
                    <a:pt x="1517" y="2931"/>
                  </a:lnTo>
                  <a:cubicBezTo>
                    <a:pt x="1534" y="2822"/>
                    <a:pt x="1499" y="2712"/>
                    <a:pt x="1419" y="2633"/>
                  </a:cubicBezTo>
                  <a:lnTo>
                    <a:pt x="694" y="1927"/>
                  </a:lnTo>
                  <a:lnTo>
                    <a:pt x="1695" y="1780"/>
                  </a:lnTo>
                  <a:cubicBezTo>
                    <a:pt x="1804" y="1765"/>
                    <a:pt x="1898" y="1695"/>
                    <a:pt x="1948" y="1597"/>
                  </a:cubicBezTo>
                  <a:lnTo>
                    <a:pt x="2395" y="688"/>
                  </a:lnTo>
                  <a:close/>
                  <a:moveTo>
                    <a:pt x="2401" y="1"/>
                  </a:moveTo>
                  <a:cubicBezTo>
                    <a:pt x="2272" y="1"/>
                    <a:pt x="2157" y="73"/>
                    <a:pt x="2098" y="188"/>
                  </a:cubicBezTo>
                  <a:lnTo>
                    <a:pt x="1547" y="1307"/>
                  </a:lnTo>
                  <a:lnTo>
                    <a:pt x="313" y="1486"/>
                  </a:lnTo>
                  <a:cubicBezTo>
                    <a:pt x="185" y="1505"/>
                    <a:pt x="80" y="1593"/>
                    <a:pt x="42" y="1715"/>
                  </a:cubicBezTo>
                  <a:cubicBezTo>
                    <a:pt x="0" y="1837"/>
                    <a:pt x="34" y="1971"/>
                    <a:pt x="127" y="2060"/>
                  </a:cubicBezTo>
                  <a:lnTo>
                    <a:pt x="1019" y="2931"/>
                  </a:lnTo>
                  <a:lnTo>
                    <a:pt x="809" y="4162"/>
                  </a:lnTo>
                  <a:cubicBezTo>
                    <a:pt x="787" y="4290"/>
                    <a:pt x="838" y="4417"/>
                    <a:pt x="941" y="4492"/>
                  </a:cubicBezTo>
                  <a:cubicBezTo>
                    <a:pt x="1000" y="4535"/>
                    <a:pt x="1068" y="4557"/>
                    <a:pt x="1138" y="4557"/>
                  </a:cubicBezTo>
                  <a:cubicBezTo>
                    <a:pt x="1191" y="4557"/>
                    <a:pt x="1246" y="4544"/>
                    <a:pt x="1296" y="4518"/>
                  </a:cubicBezTo>
                  <a:lnTo>
                    <a:pt x="2401" y="3937"/>
                  </a:lnTo>
                  <a:lnTo>
                    <a:pt x="3506" y="4518"/>
                  </a:lnTo>
                  <a:cubicBezTo>
                    <a:pt x="3554" y="4545"/>
                    <a:pt x="3608" y="4556"/>
                    <a:pt x="3661" y="4556"/>
                  </a:cubicBezTo>
                  <a:cubicBezTo>
                    <a:pt x="3730" y="4556"/>
                    <a:pt x="3800" y="4535"/>
                    <a:pt x="3858" y="4492"/>
                  </a:cubicBezTo>
                  <a:cubicBezTo>
                    <a:pt x="3963" y="4415"/>
                    <a:pt x="4015" y="4290"/>
                    <a:pt x="3992" y="4162"/>
                  </a:cubicBezTo>
                  <a:lnTo>
                    <a:pt x="3780" y="2931"/>
                  </a:lnTo>
                  <a:lnTo>
                    <a:pt x="4674" y="2060"/>
                  </a:lnTo>
                  <a:cubicBezTo>
                    <a:pt x="4766" y="1969"/>
                    <a:pt x="4797" y="1837"/>
                    <a:pt x="4759" y="1715"/>
                  </a:cubicBezTo>
                  <a:cubicBezTo>
                    <a:pt x="4722" y="1593"/>
                    <a:pt x="4617" y="1505"/>
                    <a:pt x="4489" y="1486"/>
                  </a:cubicBezTo>
                  <a:lnTo>
                    <a:pt x="3255" y="1307"/>
                  </a:lnTo>
                  <a:lnTo>
                    <a:pt x="2702" y="188"/>
                  </a:lnTo>
                  <a:cubicBezTo>
                    <a:pt x="2645" y="73"/>
                    <a:pt x="2530" y="1"/>
                    <a:pt x="24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55" name="Google Shape;810;p62">
            <a:extLst>
              <a:ext uri="{FF2B5EF4-FFF2-40B4-BE49-F238E27FC236}">
                <a16:creationId xmlns:a16="http://schemas.microsoft.com/office/drawing/2014/main" id="{3D448AC4-7833-AC08-FC03-8100B1FD1839}"/>
              </a:ext>
            </a:extLst>
          </p:cNvPr>
          <p:cNvSpPr txBox="1">
            <a:spLocks/>
          </p:cNvSpPr>
          <p:nvPr/>
        </p:nvSpPr>
        <p:spPr>
          <a:xfrm>
            <a:off x="-198602" y="3840318"/>
            <a:ext cx="2336400" cy="4572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70000"/>
              </a:lnSpc>
              <a:spcBef>
                <a:spcPts val="0"/>
              </a:spcBef>
              <a:spcAft>
                <a:spcPts val="0"/>
              </a:spcAft>
              <a:buClr>
                <a:schemeClr val="dk1"/>
              </a:buClr>
              <a:buSzPts val="6000"/>
              <a:buFont typeface="Open Sans ExtraBold"/>
              <a:buNone/>
              <a:defRPr sz="7900" b="0" i="0" u="none" strike="noStrike" cap="none">
                <a:solidFill>
                  <a:schemeClr val="dk1"/>
                </a:solidFill>
                <a:latin typeface="Open Sans ExtraBold"/>
                <a:ea typeface="Open Sans ExtraBold"/>
                <a:cs typeface="Open Sans ExtraBold"/>
                <a:sym typeface="Open Sans ExtraBold"/>
              </a:defRPr>
            </a:lvl1pPr>
            <a:lvl2pPr marR="0" lvl="1" algn="ctr" rtl="0">
              <a:lnSpc>
                <a:spcPct val="100000"/>
              </a:lnSpc>
              <a:spcBef>
                <a:spcPts val="0"/>
              </a:spcBef>
              <a:spcAft>
                <a:spcPts val="0"/>
              </a:spcAft>
              <a:buClr>
                <a:schemeClr val="dk1"/>
              </a:buClr>
              <a:buSzPts val="6000"/>
              <a:buFont typeface="Open Sans ExtraBold"/>
              <a:buNone/>
              <a:defRPr sz="6000" b="0" i="0" u="none" strike="noStrike" cap="none">
                <a:solidFill>
                  <a:schemeClr val="dk1"/>
                </a:solidFill>
                <a:latin typeface="Open Sans ExtraBold"/>
                <a:ea typeface="Open Sans ExtraBold"/>
                <a:cs typeface="Open Sans ExtraBold"/>
                <a:sym typeface="Open Sans ExtraBold"/>
              </a:defRPr>
            </a:lvl2pPr>
            <a:lvl3pPr marR="0" lvl="2" algn="ctr" rtl="0">
              <a:lnSpc>
                <a:spcPct val="100000"/>
              </a:lnSpc>
              <a:spcBef>
                <a:spcPts val="0"/>
              </a:spcBef>
              <a:spcAft>
                <a:spcPts val="0"/>
              </a:spcAft>
              <a:buClr>
                <a:schemeClr val="dk1"/>
              </a:buClr>
              <a:buSzPts val="6000"/>
              <a:buFont typeface="Open Sans ExtraBold"/>
              <a:buNone/>
              <a:defRPr sz="6000" b="0" i="0" u="none" strike="noStrike" cap="none">
                <a:solidFill>
                  <a:schemeClr val="dk1"/>
                </a:solidFill>
                <a:latin typeface="Open Sans ExtraBold"/>
                <a:ea typeface="Open Sans ExtraBold"/>
                <a:cs typeface="Open Sans ExtraBold"/>
                <a:sym typeface="Open Sans ExtraBold"/>
              </a:defRPr>
            </a:lvl3pPr>
            <a:lvl4pPr marR="0" lvl="3" algn="ctr" rtl="0">
              <a:lnSpc>
                <a:spcPct val="100000"/>
              </a:lnSpc>
              <a:spcBef>
                <a:spcPts val="0"/>
              </a:spcBef>
              <a:spcAft>
                <a:spcPts val="0"/>
              </a:spcAft>
              <a:buClr>
                <a:schemeClr val="dk1"/>
              </a:buClr>
              <a:buSzPts val="6000"/>
              <a:buFont typeface="Open Sans ExtraBold"/>
              <a:buNone/>
              <a:defRPr sz="6000" b="0" i="0" u="none" strike="noStrike" cap="none">
                <a:solidFill>
                  <a:schemeClr val="dk1"/>
                </a:solidFill>
                <a:latin typeface="Open Sans ExtraBold"/>
                <a:ea typeface="Open Sans ExtraBold"/>
                <a:cs typeface="Open Sans ExtraBold"/>
                <a:sym typeface="Open Sans ExtraBold"/>
              </a:defRPr>
            </a:lvl4pPr>
            <a:lvl5pPr marR="0" lvl="4" algn="ctr" rtl="0">
              <a:lnSpc>
                <a:spcPct val="100000"/>
              </a:lnSpc>
              <a:spcBef>
                <a:spcPts val="0"/>
              </a:spcBef>
              <a:spcAft>
                <a:spcPts val="0"/>
              </a:spcAft>
              <a:buClr>
                <a:schemeClr val="dk1"/>
              </a:buClr>
              <a:buSzPts val="6000"/>
              <a:buFont typeface="Open Sans ExtraBold"/>
              <a:buNone/>
              <a:defRPr sz="6000" b="0" i="0" u="none" strike="noStrike" cap="none">
                <a:solidFill>
                  <a:schemeClr val="dk1"/>
                </a:solidFill>
                <a:latin typeface="Open Sans ExtraBold"/>
                <a:ea typeface="Open Sans ExtraBold"/>
                <a:cs typeface="Open Sans ExtraBold"/>
                <a:sym typeface="Open Sans ExtraBold"/>
              </a:defRPr>
            </a:lvl5pPr>
            <a:lvl6pPr marR="0" lvl="5" algn="ctr" rtl="0">
              <a:lnSpc>
                <a:spcPct val="100000"/>
              </a:lnSpc>
              <a:spcBef>
                <a:spcPts val="0"/>
              </a:spcBef>
              <a:spcAft>
                <a:spcPts val="0"/>
              </a:spcAft>
              <a:buClr>
                <a:schemeClr val="dk1"/>
              </a:buClr>
              <a:buSzPts val="6000"/>
              <a:buFont typeface="Open Sans ExtraBold"/>
              <a:buNone/>
              <a:defRPr sz="6000" b="0" i="0" u="none" strike="noStrike" cap="none">
                <a:solidFill>
                  <a:schemeClr val="dk1"/>
                </a:solidFill>
                <a:latin typeface="Open Sans ExtraBold"/>
                <a:ea typeface="Open Sans ExtraBold"/>
                <a:cs typeface="Open Sans ExtraBold"/>
                <a:sym typeface="Open Sans ExtraBold"/>
              </a:defRPr>
            </a:lvl6pPr>
            <a:lvl7pPr marR="0" lvl="6" algn="ctr" rtl="0">
              <a:lnSpc>
                <a:spcPct val="100000"/>
              </a:lnSpc>
              <a:spcBef>
                <a:spcPts val="0"/>
              </a:spcBef>
              <a:spcAft>
                <a:spcPts val="0"/>
              </a:spcAft>
              <a:buClr>
                <a:schemeClr val="dk1"/>
              </a:buClr>
              <a:buSzPts val="6000"/>
              <a:buFont typeface="Open Sans ExtraBold"/>
              <a:buNone/>
              <a:defRPr sz="6000" b="0" i="0" u="none" strike="noStrike" cap="none">
                <a:solidFill>
                  <a:schemeClr val="dk1"/>
                </a:solidFill>
                <a:latin typeface="Open Sans ExtraBold"/>
                <a:ea typeface="Open Sans ExtraBold"/>
                <a:cs typeface="Open Sans ExtraBold"/>
                <a:sym typeface="Open Sans ExtraBold"/>
              </a:defRPr>
            </a:lvl7pPr>
            <a:lvl8pPr marR="0" lvl="7" algn="ctr" rtl="0">
              <a:lnSpc>
                <a:spcPct val="100000"/>
              </a:lnSpc>
              <a:spcBef>
                <a:spcPts val="0"/>
              </a:spcBef>
              <a:spcAft>
                <a:spcPts val="0"/>
              </a:spcAft>
              <a:buClr>
                <a:schemeClr val="dk1"/>
              </a:buClr>
              <a:buSzPts val="6000"/>
              <a:buFont typeface="Open Sans ExtraBold"/>
              <a:buNone/>
              <a:defRPr sz="6000" b="0" i="0" u="none" strike="noStrike" cap="none">
                <a:solidFill>
                  <a:schemeClr val="dk1"/>
                </a:solidFill>
                <a:latin typeface="Open Sans ExtraBold"/>
                <a:ea typeface="Open Sans ExtraBold"/>
                <a:cs typeface="Open Sans ExtraBold"/>
                <a:sym typeface="Open Sans ExtraBold"/>
              </a:defRPr>
            </a:lvl8pPr>
            <a:lvl9pPr marR="0" lvl="8" algn="ctr" rtl="0">
              <a:lnSpc>
                <a:spcPct val="100000"/>
              </a:lnSpc>
              <a:spcBef>
                <a:spcPts val="0"/>
              </a:spcBef>
              <a:spcAft>
                <a:spcPts val="0"/>
              </a:spcAft>
              <a:buClr>
                <a:schemeClr val="dk1"/>
              </a:buClr>
              <a:buSzPts val="6000"/>
              <a:buFont typeface="Open Sans ExtraBold"/>
              <a:buNone/>
              <a:defRPr sz="6000" b="0" i="0" u="none" strike="noStrike" cap="none">
                <a:solidFill>
                  <a:schemeClr val="dk1"/>
                </a:solidFill>
                <a:latin typeface="Open Sans ExtraBold"/>
                <a:ea typeface="Open Sans ExtraBold"/>
                <a:cs typeface="Open Sans ExtraBold"/>
                <a:sym typeface="Open Sans ExtraBold"/>
              </a:defRPr>
            </a:lvl9pPr>
          </a:lstStyle>
          <a:p>
            <a:r>
              <a:rPr lang="fr-FR" sz="1400" dirty="0">
                <a:solidFill>
                  <a:srgbClr val="000000"/>
                </a:solidFill>
                <a:latin typeface="Arial"/>
                <a:cs typeface="Arial"/>
                <a:sym typeface="Arial"/>
              </a:rPr>
              <a:t>Soukaina EL </a:t>
            </a:r>
            <a:r>
              <a:rPr lang="fr-FR" sz="1400" dirty="0" err="1">
                <a:solidFill>
                  <a:srgbClr val="000000"/>
                </a:solidFill>
                <a:latin typeface="Arial"/>
                <a:cs typeface="Arial"/>
                <a:sym typeface="Arial"/>
              </a:rPr>
              <a:t>Kasmi</a:t>
            </a:r>
            <a:endParaRPr lang="fr-FR" sz="1400" dirty="0">
              <a:solidFill>
                <a:srgbClr val="000000"/>
              </a:solidFill>
              <a:latin typeface="Arial"/>
              <a:cs typeface="Arial"/>
              <a:sym typeface="Arial"/>
            </a:endParaRPr>
          </a:p>
        </p:txBody>
      </p:sp>
      <p:sp>
        <p:nvSpPr>
          <p:cNvPr id="57" name="Google Shape;815;p62">
            <a:extLst>
              <a:ext uri="{FF2B5EF4-FFF2-40B4-BE49-F238E27FC236}">
                <a16:creationId xmlns:a16="http://schemas.microsoft.com/office/drawing/2014/main" id="{C720FB98-973F-B4E4-929A-E10D65DB5D1E}"/>
              </a:ext>
            </a:extLst>
          </p:cNvPr>
          <p:cNvSpPr/>
          <p:nvPr/>
        </p:nvSpPr>
        <p:spPr>
          <a:xfrm>
            <a:off x="499465" y="2884398"/>
            <a:ext cx="914400" cy="914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823;p62">
            <a:extLst>
              <a:ext uri="{FF2B5EF4-FFF2-40B4-BE49-F238E27FC236}">
                <a16:creationId xmlns:a16="http://schemas.microsoft.com/office/drawing/2014/main" id="{57E8F925-D958-A64B-1657-7A79F15ED392}"/>
              </a:ext>
            </a:extLst>
          </p:cNvPr>
          <p:cNvGrpSpPr/>
          <p:nvPr/>
        </p:nvGrpSpPr>
        <p:grpSpPr>
          <a:xfrm>
            <a:off x="700505" y="3054727"/>
            <a:ext cx="539619" cy="548629"/>
            <a:chOff x="722301" y="4136988"/>
            <a:chExt cx="458821" cy="466362"/>
          </a:xfrm>
        </p:grpSpPr>
        <p:sp>
          <p:nvSpPr>
            <p:cNvPr id="59" name="Google Shape;824;p62">
              <a:extLst>
                <a:ext uri="{FF2B5EF4-FFF2-40B4-BE49-F238E27FC236}">
                  <a16:creationId xmlns:a16="http://schemas.microsoft.com/office/drawing/2014/main" id="{699C251F-85F7-E7BF-3D99-1399F9662D4E}"/>
                </a:ext>
              </a:extLst>
            </p:cNvPr>
            <p:cNvSpPr/>
            <p:nvPr/>
          </p:nvSpPr>
          <p:spPr>
            <a:xfrm>
              <a:off x="812962" y="4329621"/>
              <a:ext cx="13724" cy="22263"/>
            </a:xfrm>
            <a:custGeom>
              <a:avLst/>
              <a:gdLst/>
              <a:ahLst/>
              <a:cxnLst/>
              <a:rect l="l" t="t" r="r" b="b"/>
              <a:pathLst>
                <a:path w="495" h="803" extrusionOk="0">
                  <a:moveTo>
                    <a:pt x="248" y="0"/>
                  </a:moveTo>
                  <a:cubicBezTo>
                    <a:pt x="111" y="0"/>
                    <a:pt x="0" y="111"/>
                    <a:pt x="0" y="247"/>
                  </a:cubicBezTo>
                  <a:lnTo>
                    <a:pt x="0" y="557"/>
                  </a:lnTo>
                  <a:cubicBezTo>
                    <a:pt x="0" y="692"/>
                    <a:pt x="111" y="803"/>
                    <a:pt x="248" y="803"/>
                  </a:cubicBezTo>
                  <a:cubicBezTo>
                    <a:pt x="384" y="803"/>
                    <a:pt x="495" y="693"/>
                    <a:pt x="495" y="557"/>
                  </a:cubicBezTo>
                  <a:lnTo>
                    <a:pt x="495" y="247"/>
                  </a:lnTo>
                  <a:cubicBezTo>
                    <a:pt x="495" y="111"/>
                    <a:pt x="384" y="0"/>
                    <a:pt x="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 name="Google Shape;825;p62">
              <a:extLst>
                <a:ext uri="{FF2B5EF4-FFF2-40B4-BE49-F238E27FC236}">
                  <a16:creationId xmlns:a16="http://schemas.microsoft.com/office/drawing/2014/main" id="{828BCEC6-136B-88CB-C7DE-6DF51FE35D08}"/>
                </a:ext>
              </a:extLst>
            </p:cNvPr>
            <p:cNvSpPr/>
            <p:nvPr/>
          </p:nvSpPr>
          <p:spPr>
            <a:xfrm>
              <a:off x="886045" y="4329621"/>
              <a:ext cx="13752" cy="22263"/>
            </a:xfrm>
            <a:custGeom>
              <a:avLst/>
              <a:gdLst/>
              <a:ahLst/>
              <a:cxnLst/>
              <a:rect l="l" t="t" r="r" b="b"/>
              <a:pathLst>
                <a:path w="496" h="803" extrusionOk="0">
                  <a:moveTo>
                    <a:pt x="248" y="0"/>
                  </a:moveTo>
                  <a:cubicBezTo>
                    <a:pt x="112" y="0"/>
                    <a:pt x="1" y="111"/>
                    <a:pt x="1" y="247"/>
                  </a:cubicBezTo>
                  <a:lnTo>
                    <a:pt x="1" y="557"/>
                  </a:lnTo>
                  <a:cubicBezTo>
                    <a:pt x="1" y="692"/>
                    <a:pt x="112" y="803"/>
                    <a:pt x="248" y="803"/>
                  </a:cubicBezTo>
                  <a:cubicBezTo>
                    <a:pt x="386" y="803"/>
                    <a:pt x="495" y="693"/>
                    <a:pt x="495" y="557"/>
                  </a:cubicBezTo>
                  <a:lnTo>
                    <a:pt x="495" y="247"/>
                  </a:lnTo>
                  <a:cubicBezTo>
                    <a:pt x="495" y="111"/>
                    <a:pt x="386" y="0"/>
                    <a:pt x="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1" name="Google Shape;826;p62">
              <a:extLst>
                <a:ext uri="{FF2B5EF4-FFF2-40B4-BE49-F238E27FC236}">
                  <a16:creationId xmlns:a16="http://schemas.microsoft.com/office/drawing/2014/main" id="{68630542-2BA9-DC06-CBB1-FB254D930EEB}"/>
                </a:ext>
              </a:extLst>
            </p:cNvPr>
            <p:cNvSpPr/>
            <p:nvPr/>
          </p:nvSpPr>
          <p:spPr>
            <a:xfrm>
              <a:off x="812878" y="4372484"/>
              <a:ext cx="89191" cy="51458"/>
            </a:xfrm>
            <a:custGeom>
              <a:avLst/>
              <a:gdLst/>
              <a:ahLst/>
              <a:cxnLst/>
              <a:rect l="l" t="t" r="r" b="b"/>
              <a:pathLst>
                <a:path w="3217" h="1856" extrusionOk="0">
                  <a:moveTo>
                    <a:pt x="2694" y="495"/>
                  </a:moveTo>
                  <a:cubicBezTo>
                    <a:pt x="2582" y="990"/>
                    <a:pt x="2137" y="1362"/>
                    <a:pt x="1607" y="1362"/>
                  </a:cubicBezTo>
                  <a:cubicBezTo>
                    <a:pt x="1079" y="1362"/>
                    <a:pt x="634" y="990"/>
                    <a:pt x="520" y="495"/>
                  </a:cubicBezTo>
                  <a:close/>
                  <a:moveTo>
                    <a:pt x="248" y="1"/>
                  </a:moveTo>
                  <a:cubicBezTo>
                    <a:pt x="110" y="1"/>
                    <a:pt x="1" y="112"/>
                    <a:pt x="1" y="248"/>
                  </a:cubicBezTo>
                  <a:cubicBezTo>
                    <a:pt x="1" y="1133"/>
                    <a:pt x="721" y="1856"/>
                    <a:pt x="1609" y="1856"/>
                  </a:cubicBezTo>
                  <a:cubicBezTo>
                    <a:pt x="2493" y="1856"/>
                    <a:pt x="3216" y="1134"/>
                    <a:pt x="3216" y="248"/>
                  </a:cubicBezTo>
                  <a:cubicBezTo>
                    <a:pt x="3216" y="112"/>
                    <a:pt x="3106" y="1"/>
                    <a:pt x="29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2" name="Google Shape;827;p62">
              <a:extLst>
                <a:ext uri="{FF2B5EF4-FFF2-40B4-BE49-F238E27FC236}">
                  <a16:creationId xmlns:a16="http://schemas.microsoft.com/office/drawing/2014/main" id="{C1A1DB2D-5FDE-06E5-1749-3AD546D2432E}"/>
                </a:ext>
              </a:extLst>
            </p:cNvPr>
            <p:cNvSpPr/>
            <p:nvPr/>
          </p:nvSpPr>
          <p:spPr>
            <a:xfrm>
              <a:off x="722301" y="4558297"/>
              <a:ext cx="263776" cy="45053"/>
            </a:xfrm>
            <a:custGeom>
              <a:avLst/>
              <a:gdLst/>
              <a:ahLst/>
              <a:cxnLst/>
              <a:rect l="l" t="t" r="r" b="b"/>
              <a:pathLst>
                <a:path w="9514" h="1625" extrusionOk="0">
                  <a:moveTo>
                    <a:pt x="248" y="1"/>
                  </a:moveTo>
                  <a:cubicBezTo>
                    <a:pt x="110" y="1"/>
                    <a:pt x="1" y="110"/>
                    <a:pt x="1" y="246"/>
                  </a:cubicBezTo>
                  <a:lnTo>
                    <a:pt x="1" y="912"/>
                  </a:lnTo>
                  <a:cubicBezTo>
                    <a:pt x="1" y="1305"/>
                    <a:pt x="320" y="1624"/>
                    <a:pt x="712" y="1624"/>
                  </a:cubicBezTo>
                  <a:lnTo>
                    <a:pt x="8802" y="1624"/>
                  </a:lnTo>
                  <a:cubicBezTo>
                    <a:pt x="9194" y="1624"/>
                    <a:pt x="9513" y="1305"/>
                    <a:pt x="9513" y="912"/>
                  </a:cubicBezTo>
                  <a:lnTo>
                    <a:pt x="9513" y="675"/>
                  </a:lnTo>
                  <a:cubicBezTo>
                    <a:pt x="9513" y="540"/>
                    <a:pt x="9404" y="428"/>
                    <a:pt x="9268" y="428"/>
                  </a:cubicBezTo>
                  <a:cubicBezTo>
                    <a:pt x="9130" y="428"/>
                    <a:pt x="9020" y="537"/>
                    <a:pt x="9020" y="675"/>
                  </a:cubicBezTo>
                  <a:lnTo>
                    <a:pt x="9020" y="912"/>
                  </a:lnTo>
                  <a:cubicBezTo>
                    <a:pt x="9020" y="1033"/>
                    <a:pt x="8922" y="1131"/>
                    <a:pt x="8802" y="1131"/>
                  </a:cubicBezTo>
                  <a:lnTo>
                    <a:pt x="712" y="1131"/>
                  </a:lnTo>
                  <a:cubicBezTo>
                    <a:pt x="591" y="1131"/>
                    <a:pt x="493" y="1033"/>
                    <a:pt x="493" y="912"/>
                  </a:cubicBezTo>
                  <a:lnTo>
                    <a:pt x="493" y="246"/>
                  </a:lnTo>
                  <a:cubicBezTo>
                    <a:pt x="493" y="110"/>
                    <a:pt x="384" y="1"/>
                    <a:pt x="2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3" name="Google Shape;828;p62">
              <a:extLst>
                <a:ext uri="{FF2B5EF4-FFF2-40B4-BE49-F238E27FC236}">
                  <a16:creationId xmlns:a16="http://schemas.microsoft.com/office/drawing/2014/main" id="{E41CD8E5-F973-24B2-5464-193661510F51}"/>
                </a:ext>
              </a:extLst>
            </p:cNvPr>
            <p:cNvSpPr/>
            <p:nvPr/>
          </p:nvSpPr>
          <p:spPr>
            <a:xfrm>
              <a:off x="722356" y="4136988"/>
              <a:ext cx="415930" cy="415903"/>
            </a:xfrm>
            <a:custGeom>
              <a:avLst/>
              <a:gdLst/>
              <a:ahLst/>
              <a:cxnLst/>
              <a:rect l="l" t="t" r="r" b="b"/>
              <a:pathLst>
                <a:path w="15002" h="15001" extrusionOk="0">
                  <a:moveTo>
                    <a:pt x="4887" y="495"/>
                  </a:moveTo>
                  <a:cubicBezTo>
                    <a:pt x="4917" y="495"/>
                    <a:pt x="4947" y="496"/>
                    <a:pt x="4977" y="498"/>
                  </a:cubicBezTo>
                  <a:cubicBezTo>
                    <a:pt x="5612" y="539"/>
                    <a:pt x="6135" y="1049"/>
                    <a:pt x="6192" y="1681"/>
                  </a:cubicBezTo>
                  <a:cubicBezTo>
                    <a:pt x="6200" y="1785"/>
                    <a:pt x="6199" y="1888"/>
                    <a:pt x="6183" y="1989"/>
                  </a:cubicBezTo>
                  <a:cubicBezTo>
                    <a:pt x="6084" y="1979"/>
                    <a:pt x="5984" y="1974"/>
                    <a:pt x="5882" y="1972"/>
                  </a:cubicBezTo>
                  <a:cubicBezTo>
                    <a:pt x="5882" y="1972"/>
                    <a:pt x="3925" y="1955"/>
                    <a:pt x="3915" y="1955"/>
                  </a:cubicBezTo>
                  <a:cubicBezTo>
                    <a:pt x="3807" y="1955"/>
                    <a:pt x="3699" y="1961"/>
                    <a:pt x="3594" y="1974"/>
                  </a:cubicBezTo>
                  <a:cubicBezTo>
                    <a:pt x="3585" y="1917"/>
                    <a:pt x="3581" y="1859"/>
                    <a:pt x="3581" y="1802"/>
                  </a:cubicBezTo>
                  <a:cubicBezTo>
                    <a:pt x="3581" y="1435"/>
                    <a:pt x="3729" y="1099"/>
                    <a:pt x="3996" y="847"/>
                  </a:cubicBezTo>
                  <a:cubicBezTo>
                    <a:pt x="4239" y="618"/>
                    <a:pt x="4553" y="495"/>
                    <a:pt x="4887" y="495"/>
                  </a:cubicBezTo>
                  <a:close/>
                  <a:moveTo>
                    <a:pt x="3911" y="2449"/>
                  </a:moveTo>
                  <a:cubicBezTo>
                    <a:pt x="3919" y="2449"/>
                    <a:pt x="3928" y="2449"/>
                    <a:pt x="3936" y="2450"/>
                  </a:cubicBezTo>
                  <a:lnTo>
                    <a:pt x="5878" y="2465"/>
                  </a:lnTo>
                  <a:cubicBezTo>
                    <a:pt x="6993" y="2474"/>
                    <a:pt x="7912" y="3167"/>
                    <a:pt x="7970" y="4042"/>
                  </a:cubicBezTo>
                  <a:lnTo>
                    <a:pt x="8132" y="6476"/>
                  </a:lnTo>
                  <a:cubicBezTo>
                    <a:pt x="8138" y="6549"/>
                    <a:pt x="8094" y="6616"/>
                    <a:pt x="8024" y="6638"/>
                  </a:cubicBezTo>
                  <a:cubicBezTo>
                    <a:pt x="7896" y="6680"/>
                    <a:pt x="7772" y="6699"/>
                    <a:pt x="7653" y="6699"/>
                  </a:cubicBezTo>
                  <a:cubicBezTo>
                    <a:pt x="6872" y="6699"/>
                    <a:pt x="6281" y="5893"/>
                    <a:pt x="5977" y="5363"/>
                  </a:cubicBezTo>
                  <a:cubicBezTo>
                    <a:pt x="5899" y="5226"/>
                    <a:pt x="5761" y="5136"/>
                    <a:pt x="5605" y="5116"/>
                  </a:cubicBezTo>
                  <a:cubicBezTo>
                    <a:pt x="5584" y="5114"/>
                    <a:pt x="5562" y="5113"/>
                    <a:pt x="5541" y="5113"/>
                  </a:cubicBezTo>
                  <a:cubicBezTo>
                    <a:pt x="5409" y="5113"/>
                    <a:pt x="5283" y="5165"/>
                    <a:pt x="5189" y="5262"/>
                  </a:cubicBezTo>
                  <a:cubicBezTo>
                    <a:pt x="4671" y="5791"/>
                    <a:pt x="3806" y="5929"/>
                    <a:pt x="3042" y="5929"/>
                  </a:cubicBezTo>
                  <a:cubicBezTo>
                    <a:pt x="2446" y="5929"/>
                    <a:pt x="1912" y="5845"/>
                    <a:pt x="1649" y="5796"/>
                  </a:cubicBezTo>
                  <a:cubicBezTo>
                    <a:pt x="1648" y="5795"/>
                    <a:pt x="1645" y="5790"/>
                    <a:pt x="1645" y="5786"/>
                  </a:cubicBezTo>
                  <a:lnTo>
                    <a:pt x="1801" y="3999"/>
                  </a:lnTo>
                  <a:cubicBezTo>
                    <a:pt x="1866" y="3255"/>
                    <a:pt x="2550" y="2653"/>
                    <a:pt x="3437" y="2492"/>
                  </a:cubicBezTo>
                  <a:cubicBezTo>
                    <a:pt x="3442" y="2492"/>
                    <a:pt x="3443" y="2492"/>
                    <a:pt x="3446" y="2489"/>
                  </a:cubicBezTo>
                  <a:cubicBezTo>
                    <a:pt x="3597" y="2462"/>
                    <a:pt x="3752" y="2449"/>
                    <a:pt x="3911" y="2449"/>
                  </a:cubicBezTo>
                  <a:close/>
                  <a:moveTo>
                    <a:pt x="5541" y="5609"/>
                  </a:moveTo>
                  <a:cubicBezTo>
                    <a:pt x="5541" y="5609"/>
                    <a:pt x="5545" y="5609"/>
                    <a:pt x="5548" y="5611"/>
                  </a:cubicBezTo>
                  <a:cubicBezTo>
                    <a:pt x="6114" y="6596"/>
                    <a:pt x="6820" y="7144"/>
                    <a:pt x="7554" y="7192"/>
                  </a:cubicBezTo>
                  <a:lnTo>
                    <a:pt x="7554" y="9138"/>
                  </a:lnTo>
                  <a:cubicBezTo>
                    <a:pt x="7554" y="10073"/>
                    <a:pt x="6791" y="10836"/>
                    <a:pt x="5856" y="10836"/>
                  </a:cubicBezTo>
                  <a:lnTo>
                    <a:pt x="3889" y="10836"/>
                  </a:lnTo>
                  <a:cubicBezTo>
                    <a:pt x="2953" y="10832"/>
                    <a:pt x="2192" y="10072"/>
                    <a:pt x="2192" y="9136"/>
                  </a:cubicBezTo>
                  <a:lnTo>
                    <a:pt x="2193" y="6377"/>
                  </a:lnTo>
                  <a:cubicBezTo>
                    <a:pt x="2450" y="6406"/>
                    <a:pt x="2740" y="6427"/>
                    <a:pt x="3044" y="6427"/>
                  </a:cubicBezTo>
                  <a:cubicBezTo>
                    <a:pt x="3920" y="6427"/>
                    <a:pt x="4911" y="6254"/>
                    <a:pt x="5541" y="5609"/>
                  </a:cubicBezTo>
                  <a:close/>
                  <a:moveTo>
                    <a:pt x="9561" y="3844"/>
                  </a:moveTo>
                  <a:lnTo>
                    <a:pt x="10250" y="7583"/>
                  </a:lnTo>
                  <a:cubicBezTo>
                    <a:pt x="10293" y="7816"/>
                    <a:pt x="10481" y="7998"/>
                    <a:pt x="10719" y="8029"/>
                  </a:cubicBezTo>
                  <a:lnTo>
                    <a:pt x="14479" y="8550"/>
                  </a:lnTo>
                  <a:cubicBezTo>
                    <a:pt x="14098" y="10428"/>
                    <a:pt x="12454" y="11783"/>
                    <a:pt x="10533" y="11783"/>
                  </a:cubicBezTo>
                  <a:cubicBezTo>
                    <a:pt x="9412" y="11783"/>
                    <a:pt x="8349" y="11312"/>
                    <a:pt x="7584" y="10482"/>
                  </a:cubicBezTo>
                  <a:cubicBezTo>
                    <a:pt x="7875" y="10111"/>
                    <a:pt x="8048" y="9643"/>
                    <a:pt x="8048" y="9136"/>
                  </a:cubicBezTo>
                  <a:lnTo>
                    <a:pt x="8048" y="7147"/>
                  </a:lnTo>
                  <a:cubicBezTo>
                    <a:pt x="8091" y="7137"/>
                    <a:pt x="8136" y="7124"/>
                    <a:pt x="8179" y="7110"/>
                  </a:cubicBezTo>
                  <a:cubicBezTo>
                    <a:pt x="8463" y="7018"/>
                    <a:pt x="8645" y="6744"/>
                    <a:pt x="8626" y="6447"/>
                  </a:cubicBezTo>
                  <a:lnTo>
                    <a:pt x="8481" y="4290"/>
                  </a:lnTo>
                  <a:cubicBezTo>
                    <a:pt x="8820" y="4090"/>
                    <a:pt x="9180" y="3940"/>
                    <a:pt x="9561" y="3844"/>
                  </a:cubicBezTo>
                  <a:close/>
                  <a:moveTo>
                    <a:pt x="3595" y="11306"/>
                  </a:moveTo>
                  <a:cubicBezTo>
                    <a:pt x="3677" y="11317"/>
                    <a:pt x="5289" y="11324"/>
                    <a:pt x="5773" y="11324"/>
                  </a:cubicBezTo>
                  <a:cubicBezTo>
                    <a:pt x="5856" y="11324"/>
                    <a:pt x="5907" y="11323"/>
                    <a:pt x="5909" y="11323"/>
                  </a:cubicBezTo>
                  <a:lnTo>
                    <a:pt x="5909" y="12651"/>
                  </a:lnTo>
                  <a:lnTo>
                    <a:pt x="5910" y="12651"/>
                  </a:lnTo>
                  <a:cubicBezTo>
                    <a:pt x="5910" y="13148"/>
                    <a:pt x="5392" y="13553"/>
                    <a:pt x="4753" y="13553"/>
                  </a:cubicBezTo>
                  <a:cubicBezTo>
                    <a:pt x="4116" y="13553"/>
                    <a:pt x="3595" y="13148"/>
                    <a:pt x="3595" y="12651"/>
                  </a:cubicBezTo>
                  <a:lnTo>
                    <a:pt x="3595" y="11306"/>
                  </a:lnTo>
                  <a:close/>
                  <a:moveTo>
                    <a:pt x="4889" y="1"/>
                  </a:moveTo>
                  <a:cubicBezTo>
                    <a:pt x="4430" y="1"/>
                    <a:pt x="3997" y="171"/>
                    <a:pt x="3659" y="488"/>
                  </a:cubicBezTo>
                  <a:cubicBezTo>
                    <a:pt x="3297" y="826"/>
                    <a:pt x="3089" y="1306"/>
                    <a:pt x="3089" y="1802"/>
                  </a:cubicBezTo>
                  <a:cubicBezTo>
                    <a:pt x="3089" y="1888"/>
                    <a:pt x="3097" y="1975"/>
                    <a:pt x="3109" y="2062"/>
                  </a:cubicBezTo>
                  <a:cubicBezTo>
                    <a:pt x="2128" y="2327"/>
                    <a:pt x="1391" y="3062"/>
                    <a:pt x="1312" y="3957"/>
                  </a:cubicBezTo>
                  <a:lnTo>
                    <a:pt x="1156" y="5744"/>
                  </a:lnTo>
                  <a:cubicBezTo>
                    <a:pt x="1134" y="6002"/>
                    <a:pt x="1308" y="6235"/>
                    <a:pt x="1564" y="6283"/>
                  </a:cubicBezTo>
                  <a:cubicBezTo>
                    <a:pt x="1607" y="6292"/>
                    <a:pt x="1655" y="6299"/>
                    <a:pt x="1705" y="6307"/>
                  </a:cubicBezTo>
                  <a:lnTo>
                    <a:pt x="1703" y="9137"/>
                  </a:lnTo>
                  <a:cubicBezTo>
                    <a:pt x="1703" y="10070"/>
                    <a:pt x="2287" y="10867"/>
                    <a:pt x="3109" y="11182"/>
                  </a:cubicBezTo>
                  <a:lnTo>
                    <a:pt x="3109" y="12153"/>
                  </a:lnTo>
                  <a:lnTo>
                    <a:pt x="2399" y="12153"/>
                  </a:lnTo>
                  <a:cubicBezTo>
                    <a:pt x="1801" y="12153"/>
                    <a:pt x="1227" y="12373"/>
                    <a:pt x="786" y="12773"/>
                  </a:cubicBezTo>
                  <a:cubicBezTo>
                    <a:pt x="347" y="13171"/>
                    <a:pt x="72" y="13715"/>
                    <a:pt x="14" y="14300"/>
                  </a:cubicBezTo>
                  <a:cubicBezTo>
                    <a:pt x="0" y="14437"/>
                    <a:pt x="99" y="14556"/>
                    <a:pt x="236" y="14570"/>
                  </a:cubicBezTo>
                  <a:cubicBezTo>
                    <a:pt x="246" y="14570"/>
                    <a:pt x="253" y="14573"/>
                    <a:pt x="261" y="14573"/>
                  </a:cubicBezTo>
                  <a:cubicBezTo>
                    <a:pt x="388" y="14573"/>
                    <a:pt x="494" y="14476"/>
                    <a:pt x="506" y="14349"/>
                  </a:cubicBezTo>
                  <a:cubicBezTo>
                    <a:pt x="601" y="13377"/>
                    <a:pt x="1415" y="12645"/>
                    <a:pt x="2398" y="12645"/>
                  </a:cubicBezTo>
                  <a:lnTo>
                    <a:pt x="3108" y="12645"/>
                  </a:lnTo>
                  <a:lnTo>
                    <a:pt x="3108" y="12653"/>
                  </a:lnTo>
                  <a:cubicBezTo>
                    <a:pt x="3108" y="13424"/>
                    <a:pt x="3848" y="14050"/>
                    <a:pt x="4758" y="14050"/>
                  </a:cubicBezTo>
                  <a:cubicBezTo>
                    <a:pt x="5669" y="14050"/>
                    <a:pt x="6410" y="13424"/>
                    <a:pt x="6410" y="12653"/>
                  </a:cubicBezTo>
                  <a:lnTo>
                    <a:pt x="6410" y="12634"/>
                  </a:lnTo>
                  <a:lnTo>
                    <a:pt x="7116" y="12645"/>
                  </a:lnTo>
                  <a:lnTo>
                    <a:pt x="7122" y="12645"/>
                  </a:lnTo>
                  <a:cubicBezTo>
                    <a:pt x="8169" y="12645"/>
                    <a:pt x="9023" y="13493"/>
                    <a:pt x="9023" y="14535"/>
                  </a:cubicBezTo>
                  <a:lnTo>
                    <a:pt x="9023" y="14753"/>
                  </a:lnTo>
                  <a:cubicBezTo>
                    <a:pt x="9023" y="14890"/>
                    <a:pt x="9133" y="15001"/>
                    <a:pt x="9270" y="15001"/>
                  </a:cubicBezTo>
                  <a:cubicBezTo>
                    <a:pt x="9408" y="15001"/>
                    <a:pt x="9517" y="14890"/>
                    <a:pt x="9517" y="14753"/>
                  </a:cubicBezTo>
                  <a:lnTo>
                    <a:pt x="9517" y="14535"/>
                  </a:lnTo>
                  <a:cubicBezTo>
                    <a:pt x="9517" y="13224"/>
                    <a:pt x="8445" y="12154"/>
                    <a:pt x="7124" y="12153"/>
                  </a:cubicBezTo>
                  <a:lnTo>
                    <a:pt x="6410" y="12140"/>
                  </a:lnTo>
                  <a:lnTo>
                    <a:pt x="6410" y="11259"/>
                  </a:lnTo>
                  <a:cubicBezTo>
                    <a:pt x="6719" y="11180"/>
                    <a:pt x="7001" y="11033"/>
                    <a:pt x="7241" y="10839"/>
                  </a:cubicBezTo>
                  <a:cubicBezTo>
                    <a:pt x="8098" y="11758"/>
                    <a:pt x="9284" y="12280"/>
                    <a:pt x="10537" y="12280"/>
                  </a:cubicBezTo>
                  <a:cubicBezTo>
                    <a:pt x="11592" y="12280"/>
                    <a:pt x="12622" y="11904"/>
                    <a:pt x="13436" y="11218"/>
                  </a:cubicBezTo>
                  <a:cubicBezTo>
                    <a:pt x="14248" y="10536"/>
                    <a:pt x="14798" y="9589"/>
                    <a:pt x="14981" y="8553"/>
                  </a:cubicBezTo>
                  <a:cubicBezTo>
                    <a:pt x="15001" y="8445"/>
                    <a:pt x="14974" y="8332"/>
                    <a:pt x="14909" y="8241"/>
                  </a:cubicBezTo>
                  <a:cubicBezTo>
                    <a:pt x="14842" y="8147"/>
                    <a:pt x="14741" y="8089"/>
                    <a:pt x="14632" y="8073"/>
                  </a:cubicBezTo>
                  <a:lnTo>
                    <a:pt x="10787" y="7540"/>
                  </a:lnTo>
                  <a:cubicBezTo>
                    <a:pt x="10761" y="7536"/>
                    <a:pt x="10740" y="7516"/>
                    <a:pt x="10737" y="7492"/>
                  </a:cubicBezTo>
                  <a:lnTo>
                    <a:pt x="10033" y="3667"/>
                  </a:lnTo>
                  <a:cubicBezTo>
                    <a:pt x="10013" y="3557"/>
                    <a:pt x="9947" y="3459"/>
                    <a:pt x="9855" y="3400"/>
                  </a:cubicBezTo>
                  <a:cubicBezTo>
                    <a:pt x="9788" y="3356"/>
                    <a:pt x="9709" y="3332"/>
                    <a:pt x="9630" y="3332"/>
                  </a:cubicBezTo>
                  <a:cubicBezTo>
                    <a:pt x="9600" y="3332"/>
                    <a:pt x="9569" y="3336"/>
                    <a:pt x="9540" y="3343"/>
                  </a:cubicBezTo>
                  <a:cubicBezTo>
                    <a:pt x="9152" y="3430"/>
                    <a:pt x="8778" y="3567"/>
                    <a:pt x="8429" y="3755"/>
                  </a:cubicBezTo>
                  <a:cubicBezTo>
                    <a:pt x="8260" y="2964"/>
                    <a:pt x="7571" y="2325"/>
                    <a:pt x="6670" y="2080"/>
                  </a:cubicBezTo>
                  <a:cubicBezTo>
                    <a:pt x="6695" y="1934"/>
                    <a:pt x="6697" y="1785"/>
                    <a:pt x="6685" y="1636"/>
                  </a:cubicBezTo>
                  <a:cubicBezTo>
                    <a:pt x="6606" y="762"/>
                    <a:pt x="5886" y="62"/>
                    <a:pt x="5011" y="5"/>
                  </a:cubicBezTo>
                  <a:cubicBezTo>
                    <a:pt x="4971" y="2"/>
                    <a:pt x="4930" y="1"/>
                    <a:pt x="4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48" name="Google Shape;829;p62">
              <a:extLst>
                <a:ext uri="{FF2B5EF4-FFF2-40B4-BE49-F238E27FC236}">
                  <a16:creationId xmlns:a16="http://schemas.microsoft.com/office/drawing/2014/main" id="{1AB9C9E2-19F7-9178-CDBF-887E6CB28F34}"/>
                </a:ext>
              </a:extLst>
            </p:cNvPr>
            <p:cNvSpPr/>
            <p:nvPr/>
          </p:nvSpPr>
          <p:spPr>
            <a:xfrm>
              <a:off x="1029632" y="4172282"/>
              <a:ext cx="151489" cy="153569"/>
            </a:xfrm>
            <a:custGeom>
              <a:avLst/>
              <a:gdLst/>
              <a:ahLst/>
              <a:cxnLst/>
              <a:rect l="l" t="t" r="r" b="b"/>
              <a:pathLst>
                <a:path w="5464" h="5539" extrusionOk="0">
                  <a:moveTo>
                    <a:pt x="945" y="495"/>
                  </a:moveTo>
                  <a:cubicBezTo>
                    <a:pt x="3163" y="495"/>
                    <a:pt x="4968" y="2302"/>
                    <a:pt x="4968" y="4523"/>
                  </a:cubicBezTo>
                  <a:cubicBezTo>
                    <a:pt x="4968" y="4694"/>
                    <a:pt x="4958" y="4864"/>
                    <a:pt x="4937" y="5032"/>
                  </a:cubicBezTo>
                  <a:lnTo>
                    <a:pt x="1336" y="4347"/>
                  </a:lnTo>
                  <a:cubicBezTo>
                    <a:pt x="1231" y="4328"/>
                    <a:pt x="1147" y="4243"/>
                    <a:pt x="1130" y="4138"/>
                  </a:cubicBezTo>
                  <a:lnTo>
                    <a:pt x="521" y="517"/>
                  </a:lnTo>
                  <a:cubicBezTo>
                    <a:pt x="661" y="503"/>
                    <a:pt x="803" y="495"/>
                    <a:pt x="945" y="495"/>
                  </a:cubicBezTo>
                  <a:close/>
                  <a:moveTo>
                    <a:pt x="945" y="0"/>
                  </a:moveTo>
                  <a:cubicBezTo>
                    <a:pt x="754" y="0"/>
                    <a:pt x="562" y="13"/>
                    <a:pt x="371" y="39"/>
                  </a:cubicBezTo>
                  <a:cubicBezTo>
                    <a:pt x="261" y="53"/>
                    <a:pt x="161" y="111"/>
                    <a:pt x="94" y="199"/>
                  </a:cubicBezTo>
                  <a:cubicBezTo>
                    <a:pt x="29" y="289"/>
                    <a:pt x="1" y="402"/>
                    <a:pt x="19" y="512"/>
                  </a:cubicBezTo>
                  <a:lnTo>
                    <a:pt x="643" y="4219"/>
                  </a:lnTo>
                  <a:cubicBezTo>
                    <a:pt x="694" y="4529"/>
                    <a:pt x="935" y="4776"/>
                    <a:pt x="1244" y="4833"/>
                  </a:cubicBezTo>
                  <a:lnTo>
                    <a:pt x="4931" y="5532"/>
                  </a:lnTo>
                  <a:cubicBezTo>
                    <a:pt x="4955" y="5537"/>
                    <a:pt x="4981" y="5539"/>
                    <a:pt x="5008" y="5539"/>
                  </a:cubicBezTo>
                  <a:cubicBezTo>
                    <a:pt x="5093" y="5539"/>
                    <a:pt x="5175" y="5512"/>
                    <a:pt x="5245" y="5462"/>
                  </a:cubicBezTo>
                  <a:cubicBezTo>
                    <a:pt x="5336" y="5398"/>
                    <a:pt x="5396" y="5299"/>
                    <a:pt x="5413" y="5189"/>
                  </a:cubicBezTo>
                  <a:cubicBezTo>
                    <a:pt x="5444" y="4969"/>
                    <a:pt x="5462" y="4745"/>
                    <a:pt x="5462" y="4523"/>
                  </a:cubicBezTo>
                  <a:cubicBezTo>
                    <a:pt x="5464" y="3324"/>
                    <a:pt x="4991" y="2192"/>
                    <a:pt x="4134" y="1333"/>
                  </a:cubicBezTo>
                  <a:cubicBezTo>
                    <a:pt x="3276" y="475"/>
                    <a:pt x="2146" y="0"/>
                    <a:pt x="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cxnSp>
        <p:nvCxnSpPr>
          <p:cNvPr id="2049" name="Google Shape;833;p62">
            <a:extLst>
              <a:ext uri="{FF2B5EF4-FFF2-40B4-BE49-F238E27FC236}">
                <a16:creationId xmlns:a16="http://schemas.microsoft.com/office/drawing/2014/main" id="{E6DFDDE7-B579-A25E-005E-4D5E01643E49}"/>
              </a:ext>
            </a:extLst>
          </p:cNvPr>
          <p:cNvCxnSpPr>
            <a:cxnSpLocks/>
          </p:cNvCxnSpPr>
          <p:nvPr/>
        </p:nvCxnSpPr>
        <p:spPr>
          <a:xfrm flipH="1">
            <a:off x="937850" y="1915181"/>
            <a:ext cx="2226600" cy="795000"/>
          </a:xfrm>
          <a:prstGeom prst="bentConnector2">
            <a:avLst/>
          </a:prstGeom>
          <a:noFill/>
          <a:ln w="38100" cap="flat" cmpd="sng">
            <a:solidFill>
              <a:schemeClr val="dk1"/>
            </a:solidFill>
            <a:prstDash val="solid"/>
            <a:round/>
            <a:headEnd type="none" w="med" len="med"/>
            <a:tailEnd type="none" w="med" len="med"/>
          </a:ln>
        </p:spPr>
      </p:cxnSp>
      <p:sp>
        <p:nvSpPr>
          <p:cNvPr id="30" name="Google Shape;832;p62">
            <a:extLst>
              <a:ext uri="{FF2B5EF4-FFF2-40B4-BE49-F238E27FC236}">
                <a16:creationId xmlns:a16="http://schemas.microsoft.com/office/drawing/2014/main" id="{EA8CC3E0-D1B0-79C1-36C2-79367B05311E}"/>
              </a:ext>
            </a:extLst>
          </p:cNvPr>
          <p:cNvSpPr/>
          <p:nvPr/>
        </p:nvSpPr>
        <p:spPr>
          <a:xfrm>
            <a:off x="4114800" y="1440150"/>
            <a:ext cx="914400" cy="9144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4" name="Google Shape;823;p62">
            <a:extLst>
              <a:ext uri="{FF2B5EF4-FFF2-40B4-BE49-F238E27FC236}">
                <a16:creationId xmlns:a16="http://schemas.microsoft.com/office/drawing/2014/main" id="{8BC51404-1366-4ABA-D1C0-69C12FCF9DA7}"/>
              </a:ext>
            </a:extLst>
          </p:cNvPr>
          <p:cNvGrpSpPr/>
          <p:nvPr/>
        </p:nvGrpSpPr>
        <p:grpSpPr>
          <a:xfrm>
            <a:off x="4302191" y="1638282"/>
            <a:ext cx="539618" cy="548632"/>
            <a:chOff x="722301" y="4136986"/>
            <a:chExt cx="458820" cy="466364"/>
          </a:xfrm>
        </p:grpSpPr>
        <p:sp>
          <p:nvSpPr>
            <p:cNvPr id="2065" name="Google Shape;824;p62">
              <a:extLst>
                <a:ext uri="{FF2B5EF4-FFF2-40B4-BE49-F238E27FC236}">
                  <a16:creationId xmlns:a16="http://schemas.microsoft.com/office/drawing/2014/main" id="{9690990B-F967-55E2-BB5E-30FC6407DF2C}"/>
                </a:ext>
              </a:extLst>
            </p:cNvPr>
            <p:cNvSpPr/>
            <p:nvPr/>
          </p:nvSpPr>
          <p:spPr>
            <a:xfrm>
              <a:off x="812962" y="4329621"/>
              <a:ext cx="13724" cy="22263"/>
            </a:xfrm>
            <a:custGeom>
              <a:avLst/>
              <a:gdLst/>
              <a:ahLst/>
              <a:cxnLst/>
              <a:rect l="l" t="t" r="r" b="b"/>
              <a:pathLst>
                <a:path w="495" h="803" extrusionOk="0">
                  <a:moveTo>
                    <a:pt x="248" y="0"/>
                  </a:moveTo>
                  <a:cubicBezTo>
                    <a:pt x="111" y="0"/>
                    <a:pt x="0" y="111"/>
                    <a:pt x="0" y="247"/>
                  </a:cubicBezTo>
                  <a:lnTo>
                    <a:pt x="0" y="557"/>
                  </a:lnTo>
                  <a:cubicBezTo>
                    <a:pt x="0" y="692"/>
                    <a:pt x="111" y="803"/>
                    <a:pt x="248" y="803"/>
                  </a:cubicBezTo>
                  <a:cubicBezTo>
                    <a:pt x="384" y="803"/>
                    <a:pt x="495" y="693"/>
                    <a:pt x="495" y="557"/>
                  </a:cubicBezTo>
                  <a:lnTo>
                    <a:pt x="495" y="247"/>
                  </a:lnTo>
                  <a:cubicBezTo>
                    <a:pt x="495" y="111"/>
                    <a:pt x="384" y="0"/>
                    <a:pt x="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66" name="Google Shape;825;p62">
              <a:extLst>
                <a:ext uri="{FF2B5EF4-FFF2-40B4-BE49-F238E27FC236}">
                  <a16:creationId xmlns:a16="http://schemas.microsoft.com/office/drawing/2014/main" id="{3B0C2A69-E634-0429-FD60-06C6926E6383}"/>
                </a:ext>
              </a:extLst>
            </p:cNvPr>
            <p:cNvSpPr/>
            <p:nvPr/>
          </p:nvSpPr>
          <p:spPr>
            <a:xfrm>
              <a:off x="886045" y="4329621"/>
              <a:ext cx="13752" cy="22263"/>
            </a:xfrm>
            <a:custGeom>
              <a:avLst/>
              <a:gdLst/>
              <a:ahLst/>
              <a:cxnLst/>
              <a:rect l="l" t="t" r="r" b="b"/>
              <a:pathLst>
                <a:path w="496" h="803" extrusionOk="0">
                  <a:moveTo>
                    <a:pt x="248" y="0"/>
                  </a:moveTo>
                  <a:cubicBezTo>
                    <a:pt x="112" y="0"/>
                    <a:pt x="1" y="111"/>
                    <a:pt x="1" y="247"/>
                  </a:cubicBezTo>
                  <a:lnTo>
                    <a:pt x="1" y="557"/>
                  </a:lnTo>
                  <a:cubicBezTo>
                    <a:pt x="1" y="692"/>
                    <a:pt x="112" y="803"/>
                    <a:pt x="248" y="803"/>
                  </a:cubicBezTo>
                  <a:cubicBezTo>
                    <a:pt x="386" y="803"/>
                    <a:pt x="495" y="693"/>
                    <a:pt x="495" y="557"/>
                  </a:cubicBezTo>
                  <a:lnTo>
                    <a:pt x="495" y="247"/>
                  </a:lnTo>
                  <a:cubicBezTo>
                    <a:pt x="495" y="111"/>
                    <a:pt x="386" y="0"/>
                    <a:pt x="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67" name="Google Shape;826;p62">
              <a:extLst>
                <a:ext uri="{FF2B5EF4-FFF2-40B4-BE49-F238E27FC236}">
                  <a16:creationId xmlns:a16="http://schemas.microsoft.com/office/drawing/2014/main" id="{8C91ABD6-B0F3-BCBE-3925-43BA9B62C486}"/>
                </a:ext>
              </a:extLst>
            </p:cNvPr>
            <p:cNvSpPr/>
            <p:nvPr/>
          </p:nvSpPr>
          <p:spPr>
            <a:xfrm>
              <a:off x="812878" y="4372484"/>
              <a:ext cx="89191" cy="51458"/>
            </a:xfrm>
            <a:custGeom>
              <a:avLst/>
              <a:gdLst/>
              <a:ahLst/>
              <a:cxnLst/>
              <a:rect l="l" t="t" r="r" b="b"/>
              <a:pathLst>
                <a:path w="3217" h="1856" extrusionOk="0">
                  <a:moveTo>
                    <a:pt x="2694" y="495"/>
                  </a:moveTo>
                  <a:cubicBezTo>
                    <a:pt x="2582" y="990"/>
                    <a:pt x="2137" y="1362"/>
                    <a:pt x="1607" y="1362"/>
                  </a:cubicBezTo>
                  <a:cubicBezTo>
                    <a:pt x="1079" y="1362"/>
                    <a:pt x="634" y="990"/>
                    <a:pt x="520" y="495"/>
                  </a:cubicBezTo>
                  <a:close/>
                  <a:moveTo>
                    <a:pt x="248" y="1"/>
                  </a:moveTo>
                  <a:cubicBezTo>
                    <a:pt x="110" y="1"/>
                    <a:pt x="1" y="112"/>
                    <a:pt x="1" y="248"/>
                  </a:cubicBezTo>
                  <a:cubicBezTo>
                    <a:pt x="1" y="1133"/>
                    <a:pt x="721" y="1856"/>
                    <a:pt x="1609" y="1856"/>
                  </a:cubicBezTo>
                  <a:cubicBezTo>
                    <a:pt x="2493" y="1856"/>
                    <a:pt x="3216" y="1134"/>
                    <a:pt x="3216" y="248"/>
                  </a:cubicBezTo>
                  <a:cubicBezTo>
                    <a:pt x="3216" y="112"/>
                    <a:pt x="3106" y="1"/>
                    <a:pt x="29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68" name="Google Shape;827;p62">
              <a:extLst>
                <a:ext uri="{FF2B5EF4-FFF2-40B4-BE49-F238E27FC236}">
                  <a16:creationId xmlns:a16="http://schemas.microsoft.com/office/drawing/2014/main" id="{73EB340C-0B1C-5323-E227-03215E97DF5D}"/>
                </a:ext>
              </a:extLst>
            </p:cNvPr>
            <p:cNvSpPr/>
            <p:nvPr/>
          </p:nvSpPr>
          <p:spPr>
            <a:xfrm>
              <a:off x="722301" y="4558297"/>
              <a:ext cx="263776" cy="45053"/>
            </a:xfrm>
            <a:custGeom>
              <a:avLst/>
              <a:gdLst/>
              <a:ahLst/>
              <a:cxnLst/>
              <a:rect l="l" t="t" r="r" b="b"/>
              <a:pathLst>
                <a:path w="9514" h="1625" extrusionOk="0">
                  <a:moveTo>
                    <a:pt x="248" y="1"/>
                  </a:moveTo>
                  <a:cubicBezTo>
                    <a:pt x="110" y="1"/>
                    <a:pt x="1" y="110"/>
                    <a:pt x="1" y="246"/>
                  </a:cubicBezTo>
                  <a:lnTo>
                    <a:pt x="1" y="912"/>
                  </a:lnTo>
                  <a:cubicBezTo>
                    <a:pt x="1" y="1305"/>
                    <a:pt x="320" y="1624"/>
                    <a:pt x="712" y="1624"/>
                  </a:cubicBezTo>
                  <a:lnTo>
                    <a:pt x="8802" y="1624"/>
                  </a:lnTo>
                  <a:cubicBezTo>
                    <a:pt x="9194" y="1624"/>
                    <a:pt x="9513" y="1305"/>
                    <a:pt x="9513" y="912"/>
                  </a:cubicBezTo>
                  <a:lnTo>
                    <a:pt x="9513" y="675"/>
                  </a:lnTo>
                  <a:cubicBezTo>
                    <a:pt x="9513" y="540"/>
                    <a:pt x="9404" y="428"/>
                    <a:pt x="9268" y="428"/>
                  </a:cubicBezTo>
                  <a:cubicBezTo>
                    <a:pt x="9130" y="428"/>
                    <a:pt x="9020" y="537"/>
                    <a:pt x="9020" y="675"/>
                  </a:cubicBezTo>
                  <a:lnTo>
                    <a:pt x="9020" y="912"/>
                  </a:lnTo>
                  <a:cubicBezTo>
                    <a:pt x="9020" y="1033"/>
                    <a:pt x="8922" y="1131"/>
                    <a:pt x="8802" y="1131"/>
                  </a:cubicBezTo>
                  <a:lnTo>
                    <a:pt x="712" y="1131"/>
                  </a:lnTo>
                  <a:cubicBezTo>
                    <a:pt x="591" y="1131"/>
                    <a:pt x="493" y="1033"/>
                    <a:pt x="493" y="912"/>
                  </a:cubicBezTo>
                  <a:lnTo>
                    <a:pt x="493" y="246"/>
                  </a:lnTo>
                  <a:cubicBezTo>
                    <a:pt x="493" y="110"/>
                    <a:pt x="384" y="1"/>
                    <a:pt x="2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069" name="Google Shape;828;p62">
              <a:extLst>
                <a:ext uri="{FF2B5EF4-FFF2-40B4-BE49-F238E27FC236}">
                  <a16:creationId xmlns:a16="http://schemas.microsoft.com/office/drawing/2014/main" id="{F3BA8F07-EF96-B893-6B98-9F514CDF91C8}"/>
                </a:ext>
              </a:extLst>
            </p:cNvPr>
            <p:cNvSpPr/>
            <p:nvPr/>
          </p:nvSpPr>
          <p:spPr>
            <a:xfrm>
              <a:off x="722356" y="4136986"/>
              <a:ext cx="415930" cy="415903"/>
            </a:xfrm>
            <a:custGeom>
              <a:avLst/>
              <a:gdLst/>
              <a:ahLst/>
              <a:cxnLst/>
              <a:rect l="l" t="t" r="r" b="b"/>
              <a:pathLst>
                <a:path w="15002" h="15001" extrusionOk="0">
                  <a:moveTo>
                    <a:pt x="4887" y="495"/>
                  </a:moveTo>
                  <a:cubicBezTo>
                    <a:pt x="4917" y="495"/>
                    <a:pt x="4947" y="496"/>
                    <a:pt x="4977" y="498"/>
                  </a:cubicBezTo>
                  <a:cubicBezTo>
                    <a:pt x="5612" y="539"/>
                    <a:pt x="6135" y="1049"/>
                    <a:pt x="6192" y="1681"/>
                  </a:cubicBezTo>
                  <a:cubicBezTo>
                    <a:pt x="6200" y="1785"/>
                    <a:pt x="6199" y="1888"/>
                    <a:pt x="6183" y="1989"/>
                  </a:cubicBezTo>
                  <a:cubicBezTo>
                    <a:pt x="6084" y="1979"/>
                    <a:pt x="5984" y="1974"/>
                    <a:pt x="5882" y="1972"/>
                  </a:cubicBezTo>
                  <a:cubicBezTo>
                    <a:pt x="5882" y="1972"/>
                    <a:pt x="3925" y="1955"/>
                    <a:pt x="3915" y="1955"/>
                  </a:cubicBezTo>
                  <a:cubicBezTo>
                    <a:pt x="3807" y="1955"/>
                    <a:pt x="3699" y="1961"/>
                    <a:pt x="3594" y="1974"/>
                  </a:cubicBezTo>
                  <a:cubicBezTo>
                    <a:pt x="3585" y="1917"/>
                    <a:pt x="3581" y="1859"/>
                    <a:pt x="3581" y="1802"/>
                  </a:cubicBezTo>
                  <a:cubicBezTo>
                    <a:pt x="3581" y="1435"/>
                    <a:pt x="3729" y="1099"/>
                    <a:pt x="3996" y="847"/>
                  </a:cubicBezTo>
                  <a:cubicBezTo>
                    <a:pt x="4239" y="618"/>
                    <a:pt x="4553" y="495"/>
                    <a:pt x="4887" y="495"/>
                  </a:cubicBezTo>
                  <a:close/>
                  <a:moveTo>
                    <a:pt x="3911" y="2449"/>
                  </a:moveTo>
                  <a:cubicBezTo>
                    <a:pt x="3919" y="2449"/>
                    <a:pt x="3928" y="2449"/>
                    <a:pt x="3936" y="2450"/>
                  </a:cubicBezTo>
                  <a:lnTo>
                    <a:pt x="5878" y="2465"/>
                  </a:lnTo>
                  <a:cubicBezTo>
                    <a:pt x="6993" y="2474"/>
                    <a:pt x="7912" y="3167"/>
                    <a:pt x="7970" y="4042"/>
                  </a:cubicBezTo>
                  <a:lnTo>
                    <a:pt x="8132" y="6476"/>
                  </a:lnTo>
                  <a:cubicBezTo>
                    <a:pt x="8138" y="6549"/>
                    <a:pt x="8094" y="6616"/>
                    <a:pt x="8024" y="6638"/>
                  </a:cubicBezTo>
                  <a:cubicBezTo>
                    <a:pt x="7896" y="6680"/>
                    <a:pt x="7772" y="6699"/>
                    <a:pt x="7653" y="6699"/>
                  </a:cubicBezTo>
                  <a:cubicBezTo>
                    <a:pt x="6872" y="6699"/>
                    <a:pt x="6281" y="5893"/>
                    <a:pt x="5977" y="5363"/>
                  </a:cubicBezTo>
                  <a:cubicBezTo>
                    <a:pt x="5899" y="5226"/>
                    <a:pt x="5761" y="5136"/>
                    <a:pt x="5605" y="5116"/>
                  </a:cubicBezTo>
                  <a:cubicBezTo>
                    <a:pt x="5584" y="5114"/>
                    <a:pt x="5562" y="5113"/>
                    <a:pt x="5541" y="5113"/>
                  </a:cubicBezTo>
                  <a:cubicBezTo>
                    <a:pt x="5409" y="5113"/>
                    <a:pt x="5283" y="5165"/>
                    <a:pt x="5189" y="5262"/>
                  </a:cubicBezTo>
                  <a:cubicBezTo>
                    <a:pt x="4671" y="5791"/>
                    <a:pt x="3806" y="5929"/>
                    <a:pt x="3042" y="5929"/>
                  </a:cubicBezTo>
                  <a:cubicBezTo>
                    <a:pt x="2446" y="5929"/>
                    <a:pt x="1912" y="5845"/>
                    <a:pt x="1649" y="5796"/>
                  </a:cubicBezTo>
                  <a:cubicBezTo>
                    <a:pt x="1648" y="5795"/>
                    <a:pt x="1645" y="5790"/>
                    <a:pt x="1645" y="5786"/>
                  </a:cubicBezTo>
                  <a:lnTo>
                    <a:pt x="1801" y="3999"/>
                  </a:lnTo>
                  <a:cubicBezTo>
                    <a:pt x="1866" y="3255"/>
                    <a:pt x="2550" y="2653"/>
                    <a:pt x="3437" y="2492"/>
                  </a:cubicBezTo>
                  <a:cubicBezTo>
                    <a:pt x="3442" y="2492"/>
                    <a:pt x="3443" y="2492"/>
                    <a:pt x="3446" y="2489"/>
                  </a:cubicBezTo>
                  <a:cubicBezTo>
                    <a:pt x="3597" y="2462"/>
                    <a:pt x="3752" y="2449"/>
                    <a:pt x="3911" y="2449"/>
                  </a:cubicBezTo>
                  <a:close/>
                  <a:moveTo>
                    <a:pt x="5541" y="5609"/>
                  </a:moveTo>
                  <a:cubicBezTo>
                    <a:pt x="5541" y="5609"/>
                    <a:pt x="5545" y="5609"/>
                    <a:pt x="5548" y="5611"/>
                  </a:cubicBezTo>
                  <a:cubicBezTo>
                    <a:pt x="6114" y="6596"/>
                    <a:pt x="6820" y="7144"/>
                    <a:pt x="7554" y="7192"/>
                  </a:cubicBezTo>
                  <a:lnTo>
                    <a:pt x="7554" y="9138"/>
                  </a:lnTo>
                  <a:cubicBezTo>
                    <a:pt x="7554" y="10073"/>
                    <a:pt x="6791" y="10836"/>
                    <a:pt x="5856" y="10836"/>
                  </a:cubicBezTo>
                  <a:lnTo>
                    <a:pt x="3889" y="10836"/>
                  </a:lnTo>
                  <a:cubicBezTo>
                    <a:pt x="2953" y="10832"/>
                    <a:pt x="2192" y="10072"/>
                    <a:pt x="2192" y="9136"/>
                  </a:cubicBezTo>
                  <a:lnTo>
                    <a:pt x="2193" y="6377"/>
                  </a:lnTo>
                  <a:cubicBezTo>
                    <a:pt x="2450" y="6406"/>
                    <a:pt x="2740" y="6427"/>
                    <a:pt x="3044" y="6427"/>
                  </a:cubicBezTo>
                  <a:cubicBezTo>
                    <a:pt x="3920" y="6427"/>
                    <a:pt x="4911" y="6254"/>
                    <a:pt x="5541" y="5609"/>
                  </a:cubicBezTo>
                  <a:close/>
                  <a:moveTo>
                    <a:pt x="9561" y="3844"/>
                  </a:moveTo>
                  <a:lnTo>
                    <a:pt x="10250" y="7583"/>
                  </a:lnTo>
                  <a:cubicBezTo>
                    <a:pt x="10293" y="7816"/>
                    <a:pt x="10481" y="7998"/>
                    <a:pt x="10719" y="8029"/>
                  </a:cubicBezTo>
                  <a:lnTo>
                    <a:pt x="14479" y="8550"/>
                  </a:lnTo>
                  <a:cubicBezTo>
                    <a:pt x="14098" y="10428"/>
                    <a:pt x="12454" y="11783"/>
                    <a:pt x="10533" y="11783"/>
                  </a:cubicBezTo>
                  <a:cubicBezTo>
                    <a:pt x="9412" y="11783"/>
                    <a:pt x="8349" y="11312"/>
                    <a:pt x="7584" y="10482"/>
                  </a:cubicBezTo>
                  <a:cubicBezTo>
                    <a:pt x="7875" y="10111"/>
                    <a:pt x="8048" y="9643"/>
                    <a:pt x="8048" y="9136"/>
                  </a:cubicBezTo>
                  <a:lnTo>
                    <a:pt x="8048" y="7147"/>
                  </a:lnTo>
                  <a:cubicBezTo>
                    <a:pt x="8091" y="7137"/>
                    <a:pt x="8136" y="7124"/>
                    <a:pt x="8179" y="7110"/>
                  </a:cubicBezTo>
                  <a:cubicBezTo>
                    <a:pt x="8463" y="7018"/>
                    <a:pt x="8645" y="6744"/>
                    <a:pt x="8626" y="6447"/>
                  </a:cubicBezTo>
                  <a:lnTo>
                    <a:pt x="8481" y="4290"/>
                  </a:lnTo>
                  <a:cubicBezTo>
                    <a:pt x="8820" y="4090"/>
                    <a:pt x="9180" y="3940"/>
                    <a:pt x="9561" y="3844"/>
                  </a:cubicBezTo>
                  <a:close/>
                  <a:moveTo>
                    <a:pt x="3595" y="11306"/>
                  </a:moveTo>
                  <a:cubicBezTo>
                    <a:pt x="3677" y="11317"/>
                    <a:pt x="5289" y="11324"/>
                    <a:pt x="5773" y="11324"/>
                  </a:cubicBezTo>
                  <a:cubicBezTo>
                    <a:pt x="5856" y="11324"/>
                    <a:pt x="5907" y="11323"/>
                    <a:pt x="5909" y="11323"/>
                  </a:cubicBezTo>
                  <a:lnTo>
                    <a:pt x="5909" y="12651"/>
                  </a:lnTo>
                  <a:lnTo>
                    <a:pt x="5910" y="12651"/>
                  </a:lnTo>
                  <a:cubicBezTo>
                    <a:pt x="5910" y="13148"/>
                    <a:pt x="5392" y="13553"/>
                    <a:pt x="4753" y="13553"/>
                  </a:cubicBezTo>
                  <a:cubicBezTo>
                    <a:pt x="4116" y="13553"/>
                    <a:pt x="3595" y="13148"/>
                    <a:pt x="3595" y="12651"/>
                  </a:cubicBezTo>
                  <a:lnTo>
                    <a:pt x="3595" y="11306"/>
                  </a:lnTo>
                  <a:close/>
                  <a:moveTo>
                    <a:pt x="4889" y="1"/>
                  </a:moveTo>
                  <a:cubicBezTo>
                    <a:pt x="4430" y="1"/>
                    <a:pt x="3997" y="171"/>
                    <a:pt x="3659" y="488"/>
                  </a:cubicBezTo>
                  <a:cubicBezTo>
                    <a:pt x="3297" y="826"/>
                    <a:pt x="3089" y="1306"/>
                    <a:pt x="3089" y="1802"/>
                  </a:cubicBezTo>
                  <a:cubicBezTo>
                    <a:pt x="3089" y="1888"/>
                    <a:pt x="3097" y="1975"/>
                    <a:pt x="3109" y="2062"/>
                  </a:cubicBezTo>
                  <a:cubicBezTo>
                    <a:pt x="2128" y="2327"/>
                    <a:pt x="1391" y="3062"/>
                    <a:pt x="1312" y="3957"/>
                  </a:cubicBezTo>
                  <a:lnTo>
                    <a:pt x="1156" y="5744"/>
                  </a:lnTo>
                  <a:cubicBezTo>
                    <a:pt x="1134" y="6002"/>
                    <a:pt x="1308" y="6235"/>
                    <a:pt x="1564" y="6283"/>
                  </a:cubicBezTo>
                  <a:cubicBezTo>
                    <a:pt x="1607" y="6292"/>
                    <a:pt x="1655" y="6299"/>
                    <a:pt x="1705" y="6307"/>
                  </a:cubicBezTo>
                  <a:lnTo>
                    <a:pt x="1703" y="9137"/>
                  </a:lnTo>
                  <a:cubicBezTo>
                    <a:pt x="1703" y="10070"/>
                    <a:pt x="2287" y="10867"/>
                    <a:pt x="3109" y="11182"/>
                  </a:cubicBezTo>
                  <a:lnTo>
                    <a:pt x="3109" y="12153"/>
                  </a:lnTo>
                  <a:lnTo>
                    <a:pt x="2399" y="12153"/>
                  </a:lnTo>
                  <a:cubicBezTo>
                    <a:pt x="1801" y="12153"/>
                    <a:pt x="1227" y="12373"/>
                    <a:pt x="786" y="12773"/>
                  </a:cubicBezTo>
                  <a:cubicBezTo>
                    <a:pt x="347" y="13171"/>
                    <a:pt x="72" y="13715"/>
                    <a:pt x="14" y="14300"/>
                  </a:cubicBezTo>
                  <a:cubicBezTo>
                    <a:pt x="0" y="14437"/>
                    <a:pt x="99" y="14556"/>
                    <a:pt x="236" y="14570"/>
                  </a:cubicBezTo>
                  <a:cubicBezTo>
                    <a:pt x="246" y="14570"/>
                    <a:pt x="253" y="14573"/>
                    <a:pt x="261" y="14573"/>
                  </a:cubicBezTo>
                  <a:cubicBezTo>
                    <a:pt x="388" y="14573"/>
                    <a:pt x="494" y="14476"/>
                    <a:pt x="506" y="14349"/>
                  </a:cubicBezTo>
                  <a:cubicBezTo>
                    <a:pt x="601" y="13377"/>
                    <a:pt x="1415" y="12645"/>
                    <a:pt x="2398" y="12645"/>
                  </a:cubicBezTo>
                  <a:lnTo>
                    <a:pt x="3108" y="12645"/>
                  </a:lnTo>
                  <a:lnTo>
                    <a:pt x="3108" y="12653"/>
                  </a:lnTo>
                  <a:cubicBezTo>
                    <a:pt x="3108" y="13424"/>
                    <a:pt x="3848" y="14050"/>
                    <a:pt x="4758" y="14050"/>
                  </a:cubicBezTo>
                  <a:cubicBezTo>
                    <a:pt x="5669" y="14050"/>
                    <a:pt x="6410" y="13424"/>
                    <a:pt x="6410" y="12653"/>
                  </a:cubicBezTo>
                  <a:lnTo>
                    <a:pt x="6410" y="12634"/>
                  </a:lnTo>
                  <a:lnTo>
                    <a:pt x="7116" y="12645"/>
                  </a:lnTo>
                  <a:lnTo>
                    <a:pt x="7122" y="12645"/>
                  </a:lnTo>
                  <a:cubicBezTo>
                    <a:pt x="8169" y="12645"/>
                    <a:pt x="9023" y="13493"/>
                    <a:pt x="9023" y="14535"/>
                  </a:cubicBezTo>
                  <a:lnTo>
                    <a:pt x="9023" y="14753"/>
                  </a:lnTo>
                  <a:cubicBezTo>
                    <a:pt x="9023" y="14890"/>
                    <a:pt x="9133" y="15001"/>
                    <a:pt x="9270" y="15001"/>
                  </a:cubicBezTo>
                  <a:cubicBezTo>
                    <a:pt x="9408" y="15001"/>
                    <a:pt x="9517" y="14890"/>
                    <a:pt x="9517" y="14753"/>
                  </a:cubicBezTo>
                  <a:lnTo>
                    <a:pt x="9517" y="14535"/>
                  </a:lnTo>
                  <a:cubicBezTo>
                    <a:pt x="9517" y="13224"/>
                    <a:pt x="8445" y="12154"/>
                    <a:pt x="7124" y="12153"/>
                  </a:cubicBezTo>
                  <a:lnTo>
                    <a:pt x="6410" y="12140"/>
                  </a:lnTo>
                  <a:lnTo>
                    <a:pt x="6410" y="11259"/>
                  </a:lnTo>
                  <a:cubicBezTo>
                    <a:pt x="6719" y="11180"/>
                    <a:pt x="7001" y="11033"/>
                    <a:pt x="7241" y="10839"/>
                  </a:cubicBezTo>
                  <a:cubicBezTo>
                    <a:pt x="8098" y="11758"/>
                    <a:pt x="9284" y="12280"/>
                    <a:pt x="10537" y="12280"/>
                  </a:cubicBezTo>
                  <a:cubicBezTo>
                    <a:pt x="11592" y="12280"/>
                    <a:pt x="12622" y="11904"/>
                    <a:pt x="13436" y="11218"/>
                  </a:cubicBezTo>
                  <a:cubicBezTo>
                    <a:pt x="14248" y="10536"/>
                    <a:pt x="14798" y="9589"/>
                    <a:pt x="14981" y="8553"/>
                  </a:cubicBezTo>
                  <a:cubicBezTo>
                    <a:pt x="15001" y="8445"/>
                    <a:pt x="14974" y="8332"/>
                    <a:pt x="14909" y="8241"/>
                  </a:cubicBezTo>
                  <a:cubicBezTo>
                    <a:pt x="14842" y="8147"/>
                    <a:pt x="14741" y="8089"/>
                    <a:pt x="14632" y="8073"/>
                  </a:cubicBezTo>
                  <a:lnTo>
                    <a:pt x="10787" y="7540"/>
                  </a:lnTo>
                  <a:cubicBezTo>
                    <a:pt x="10761" y="7536"/>
                    <a:pt x="10740" y="7516"/>
                    <a:pt x="10737" y="7492"/>
                  </a:cubicBezTo>
                  <a:lnTo>
                    <a:pt x="10033" y="3667"/>
                  </a:lnTo>
                  <a:cubicBezTo>
                    <a:pt x="10013" y="3557"/>
                    <a:pt x="9947" y="3459"/>
                    <a:pt x="9855" y="3400"/>
                  </a:cubicBezTo>
                  <a:cubicBezTo>
                    <a:pt x="9788" y="3356"/>
                    <a:pt x="9709" y="3332"/>
                    <a:pt x="9630" y="3332"/>
                  </a:cubicBezTo>
                  <a:cubicBezTo>
                    <a:pt x="9600" y="3332"/>
                    <a:pt x="9569" y="3336"/>
                    <a:pt x="9540" y="3343"/>
                  </a:cubicBezTo>
                  <a:cubicBezTo>
                    <a:pt x="9152" y="3430"/>
                    <a:pt x="8778" y="3567"/>
                    <a:pt x="8429" y="3755"/>
                  </a:cubicBezTo>
                  <a:cubicBezTo>
                    <a:pt x="8260" y="2964"/>
                    <a:pt x="7571" y="2325"/>
                    <a:pt x="6670" y="2080"/>
                  </a:cubicBezTo>
                  <a:cubicBezTo>
                    <a:pt x="6695" y="1934"/>
                    <a:pt x="6697" y="1785"/>
                    <a:pt x="6685" y="1636"/>
                  </a:cubicBezTo>
                  <a:cubicBezTo>
                    <a:pt x="6606" y="762"/>
                    <a:pt x="5886" y="62"/>
                    <a:pt x="5011" y="5"/>
                  </a:cubicBezTo>
                  <a:cubicBezTo>
                    <a:pt x="4971" y="2"/>
                    <a:pt x="4930" y="1"/>
                    <a:pt x="48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2070" name="Google Shape;829;p62">
              <a:extLst>
                <a:ext uri="{FF2B5EF4-FFF2-40B4-BE49-F238E27FC236}">
                  <a16:creationId xmlns:a16="http://schemas.microsoft.com/office/drawing/2014/main" id="{9EFBFDA5-FB37-8D64-0FA1-B70172780319}"/>
                </a:ext>
              </a:extLst>
            </p:cNvPr>
            <p:cNvSpPr/>
            <p:nvPr/>
          </p:nvSpPr>
          <p:spPr>
            <a:xfrm>
              <a:off x="1029632" y="4172282"/>
              <a:ext cx="151489" cy="153569"/>
            </a:xfrm>
            <a:custGeom>
              <a:avLst/>
              <a:gdLst/>
              <a:ahLst/>
              <a:cxnLst/>
              <a:rect l="l" t="t" r="r" b="b"/>
              <a:pathLst>
                <a:path w="5464" h="5539" extrusionOk="0">
                  <a:moveTo>
                    <a:pt x="945" y="495"/>
                  </a:moveTo>
                  <a:cubicBezTo>
                    <a:pt x="3163" y="495"/>
                    <a:pt x="4968" y="2302"/>
                    <a:pt x="4968" y="4523"/>
                  </a:cubicBezTo>
                  <a:cubicBezTo>
                    <a:pt x="4968" y="4694"/>
                    <a:pt x="4958" y="4864"/>
                    <a:pt x="4937" y="5032"/>
                  </a:cubicBezTo>
                  <a:lnTo>
                    <a:pt x="1336" y="4347"/>
                  </a:lnTo>
                  <a:cubicBezTo>
                    <a:pt x="1231" y="4328"/>
                    <a:pt x="1147" y="4243"/>
                    <a:pt x="1130" y="4138"/>
                  </a:cubicBezTo>
                  <a:lnTo>
                    <a:pt x="521" y="517"/>
                  </a:lnTo>
                  <a:cubicBezTo>
                    <a:pt x="661" y="503"/>
                    <a:pt x="803" y="495"/>
                    <a:pt x="945" y="495"/>
                  </a:cubicBezTo>
                  <a:close/>
                  <a:moveTo>
                    <a:pt x="945" y="0"/>
                  </a:moveTo>
                  <a:cubicBezTo>
                    <a:pt x="754" y="0"/>
                    <a:pt x="562" y="13"/>
                    <a:pt x="371" y="39"/>
                  </a:cubicBezTo>
                  <a:cubicBezTo>
                    <a:pt x="261" y="53"/>
                    <a:pt x="161" y="111"/>
                    <a:pt x="94" y="199"/>
                  </a:cubicBezTo>
                  <a:cubicBezTo>
                    <a:pt x="29" y="289"/>
                    <a:pt x="1" y="402"/>
                    <a:pt x="19" y="512"/>
                  </a:cubicBezTo>
                  <a:lnTo>
                    <a:pt x="643" y="4219"/>
                  </a:lnTo>
                  <a:cubicBezTo>
                    <a:pt x="694" y="4529"/>
                    <a:pt x="935" y="4776"/>
                    <a:pt x="1244" y="4833"/>
                  </a:cubicBezTo>
                  <a:lnTo>
                    <a:pt x="4931" y="5532"/>
                  </a:lnTo>
                  <a:cubicBezTo>
                    <a:pt x="4955" y="5537"/>
                    <a:pt x="4981" y="5539"/>
                    <a:pt x="5008" y="5539"/>
                  </a:cubicBezTo>
                  <a:cubicBezTo>
                    <a:pt x="5093" y="5539"/>
                    <a:pt x="5175" y="5512"/>
                    <a:pt x="5245" y="5462"/>
                  </a:cubicBezTo>
                  <a:cubicBezTo>
                    <a:pt x="5336" y="5398"/>
                    <a:pt x="5396" y="5299"/>
                    <a:pt x="5413" y="5189"/>
                  </a:cubicBezTo>
                  <a:cubicBezTo>
                    <a:pt x="5444" y="4969"/>
                    <a:pt x="5462" y="4745"/>
                    <a:pt x="5462" y="4523"/>
                  </a:cubicBezTo>
                  <a:cubicBezTo>
                    <a:pt x="5464" y="3324"/>
                    <a:pt x="4991" y="2192"/>
                    <a:pt x="4134" y="1333"/>
                  </a:cubicBezTo>
                  <a:cubicBezTo>
                    <a:pt x="3276" y="475"/>
                    <a:pt x="2146" y="0"/>
                    <a:pt x="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2071" name="Google Shape;831;p62">
            <a:extLst>
              <a:ext uri="{FF2B5EF4-FFF2-40B4-BE49-F238E27FC236}">
                <a16:creationId xmlns:a16="http://schemas.microsoft.com/office/drawing/2014/main" id="{03339A8F-96CC-9181-48F4-40305D80B30B}"/>
              </a:ext>
            </a:extLst>
          </p:cNvPr>
          <p:cNvSpPr txBox="1">
            <a:spLocks/>
          </p:cNvSpPr>
          <p:nvPr/>
        </p:nvSpPr>
        <p:spPr>
          <a:xfrm>
            <a:off x="5566554" y="4292407"/>
            <a:ext cx="1403729" cy="413160"/>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i="1" dirty="0"/>
              <a:t>Consultant SAP Analytics &amp; BI</a:t>
            </a:r>
          </a:p>
        </p:txBody>
      </p:sp>
      <p:sp>
        <p:nvSpPr>
          <p:cNvPr id="2072" name="Google Shape;831;p62">
            <a:extLst>
              <a:ext uri="{FF2B5EF4-FFF2-40B4-BE49-F238E27FC236}">
                <a16:creationId xmlns:a16="http://schemas.microsoft.com/office/drawing/2014/main" id="{CFC580A8-98D5-8A36-795B-109365DB7869}"/>
              </a:ext>
            </a:extLst>
          </p:cNvPr>
          <p:cNvSpPr txBox="1">
            <a:spLocks/>
          </p:cNvSpPr>
          <p:nvPr/>
        </p:nvSpPr>
        <p:spPr>
          <a:xfrm>
            <a:off x="2173718" y="4285147"/>
            <a:ext cx="1403729" cy="413160"/>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i="1" dirty="0"/>
              <a:t>Consultant SAP Analytics &amp; BI</a:t>
            </a:r>
          </a:p>
        </p:txBody>
      </p:sp>
      <p:sp>
        <p:nvSpPr>
          <p:cNvPr id="2073" name="Google Shape;831;p62">
            <a:extLst>
              <a:ext uri="{FF2B5EF4-FFF2-40B4-BE49-F238E27FC236}">
                <a16:creationId xmlns:a16="http://schemas.microsoft.com/office/drawing/2014/main" id="{CA41B305-CA9F-F0B9-C1A4-73CE7FE2121C}"/>
              </a:ext>
            </a:extLst>
          </p:cNvPr>
          <p:cNvSpPr txBox="1">
            <a:spLocks/>
          </p:cNvSpPr>
          <p:nvPr/>
        </p:nvSpPr>
        <p:spPr>
          <a:xfrm>
            <a:off x="243292" y="4298677"/>
            <a:ext cx="1403729" cy="413160"/>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i="1" dirty="0"/>
              <a:t>Consultant SAP Analytics &amp; BI</a:t>
            </a:r>
          </a:p>
        </p:txBody>
      </p:sp>
      <p:sp>
        <p:nvSpPr>
          <p:cNvPr id="2074" name="Google Shape;831;p62">
            <a:extLst>
              <a:ext uri="{FF2B5EF4-FFF2-40B4-BE49-F238E27FC236}">
                <a16:creationId xmlns:a16="http://schemas.microsoft.com/office/drawing/2014/main" id="{463D9BB5-3A8A-6691-7E66-6AD904F31A47}"/>
              </a:ext>
            </a:extLst>
          </p:cNvPr>
          <p:cNvSpPr txBox="1">
            <a:spLocks/>
          </p:cNvSpPr>
          <p:nvPr/>
        </p:nvSpPr>
        <p:spPr>
          <a:xfrm>
            <a:off x="7499028" y="4285146"/>
            <a:ext cx="1403729" cy="515453"/>
          </a:xfrm>
          <a:prstGeom prst="rect">
            <a:avLst/>
          </a:prstGeom>
        </p:spPr>
        <p:txBody>
          <a:bodyPr spcFirstLastPara="1" wrap="square" lIns="91425" tIns="0"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000" i="1" dirty="0"/>
              <a:t>Consultant SAP Analytics &amp; BI </a:t>
            </a:r>
          </a:p>
          <a:p>
            <a:pPr algn="ctr"/>
            <a:r>
              <a:rPr lang="en-US" sz="1000" i="1" dirty="0"/>
              <a:t>(internship)</a:t>
            </a:r>
          </a:p>
        </p:txBody>
      </p:sp>
      <p:sp>
        <p:nvSpPr>
          <p:cNvPr id="2" name="Oval 1">
            <a:extLst>
              <a:ext uri="{FF2B5EF4-FFF2-40B4-BE49-F238E27FC236}">
                <a16:creationId xmlns:a16="http://schemas.microsoft.com/office/drawing/2014/main" id="{37EB1813-B2C7-75AC-79EC-858B88D89FD9}"/>
              </a:ext>
            </a:extLst>
          </p:cNvPr>
          <p:cNvSpPr/>
          <p:nvPr/>
        </p:nvSpPr>
        <p:spPr>
          <a:xfrm>
            <a:off x="8593985" y="464008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10</a:t>
            </a:r>
            <a:endParaRPr lang="fr-FR" sz="1200" dirty="0">
              <a:solidFill>
                <a:schemeClr val="tx1"/>
              </a:solidFill>
            </a:endParaRPr>
          </a:p>
        </p:txBody>
      </p:sp>
    </p:spTree>
    <p:extLst>
      <p:ext uri="{BB962C8B-B14F-4D97-AF65-F5344CB8AC3E}">
        <p14:creationId xmlns:p14="http://schemas.microsoft.com/office/powerpoint/2010/main" val="840976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2" name="Oval 1">
            <a:extLst>
              <a:ext uri="{FF2B5EF4-FFF2-40B4-BE49-F238E27FC236}">
                <a16:creationId xmlns:a16="http://schemas.microsoft.com/office/drawing/2014/main" id="{8B5AD489-19E6-3835-8CF9-170FACD7F94B}"/>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11</a:t>
            </a:r>
            <a:endParaRPr lang="fr-FR" sz="1200" dirty="0">
              <a:solidFill>
                <a:schemeClr val="tx1"/>
              </a:solidFill>
            </a:endParaRPr>
          </a:p>
        </p:txBody>
      </p:sp>
      <p:sp>
        <p:nvSpPr>
          <p:cNvPr id="4" name="TextBox 3">
            <a:extLst>
              <a:ext uri="{FF2B5EF4-FFF2-40B4-BE49-F238E27FC236}">
                <a16:creationId xmlns:a16="http://schemas.microsoft.com/office/drawing/2014/main" id="{E2F0B8E2-53AD-7986-D837-14BEF1220A76}"/>
              </a:ext>
            </a:extLst>
          </p:cNvPr>
          <p:cNvSpPr txBox="1"/>
          <p:nvPr/>
        </p:nvSpPr>
        <p:spPr>
          <a:xfrm>
            <a:off x="337098" y="303384"/>
            <a:ext cx="6083717" cy="400110"/>
          </a:xfrm>
          <a:prstGeom prst="rect">
            <a:avLst/>
          </a:prstGeom>
          <a:noFill/>
        </p:spPr>
        <p:txBody>
          <a:bodyPr wrap="none" rtlCol="0">
            <a:spAutoFit/>
          </a:bodyPr>
          <a:lstStyle/>
          <a:p>
            <a:r>
              <a:rPr lang="en-US" sz="2000" dirty="0">
                <a:solidFill>
                  <a:srgbClr val="002060"/>
                </a:solidFill>
                <a:latin typeface="Open Sans ExtraBold"/>
                <a:ea typeface="Open Sans ExtraBold"/>
                <a:cs typeface="Open Sans ExtraBold"/>
                <a:sym typeface="Open Sans ExtraBold"/>
              </a:rPr>
              <a:t>La </a:t>
            </a:r>
            <a:r>
              <a:rPr lang="fr-FR" sz="2000" dirty="0">
                <a:solidFill>
                  <a:srgbClr val="002060"/>
                </a:solidFill>
                <a:latin typeface="Open Sans ExtraBold"/>
                <a:ea typeface="Open Sans ExtraBold"/>
                <a:cs typeface="Open Sans ExtraBold"/>
                <a:sym typeface="Open Sans ExtraBold"/>
              </a:rPr>
              <a:t>méthode de gestion et de développement</a:t>
            </a:r>
          </a:p>
        </p:txBody>
      </p:sp>
      <p:sp>
        <p:nvSpPr>
          <p:cNvPr id="34" name="ZoneTexte 95">
            <a:extLst>
              <a:ext uri="{FF2B5EF4-FFF2-40B4-BE49-F238E27FC236}">
                <a16:creationId xmlns:a16="http://schemas.microsoft.com/office/drawing/2014/main" id="{A3842936-1B04-1A4E-83BF-AC7A2D7F29E4}"/>
              </a:ext>
            </a:extLst>
          </p:cNvPr>
          <p:cNvSpPr txBox="1"/>
          <p:nvPr/>
        </p:nvSpPr>
        <p:spPr>
          <a:xfrm>
            <a:off x="4428323" y="877717"/>
            <a:ext cx="4531481" cy="954107"/>
          </a:xfrm>
          <a:prstGeom prst="rect">
            <a:avLst/>
          </a:prstGeom>
          <a:noFill/>
        </p:spPr>
        <p:txBody>
          <a:bodyPr wrap="square" rtlCol="0">
            <a:spAutoFit/>
          </a:bodyPr>
          <a:lstStyle/>
          <a:p>
            <a:pPr algn="just"/>
            <a:r>
              <a:rPr lang="fr-FR" dirty="0">
                <a:solidFill>
                  <a:srgbClr val="0070C0"/>
                </a:solidFill>
                <a:latin typeface="MS PGothic" panose="020B0600070205080204" pitchFamily="34" charset="-128"/>
                <a:ea typeface="MS PGothic" panose="020B0600070205080204" pitchFamily="34" charset="-128"/>
              </a:rPr>
              <a:t>Démarche basée sur :</a:t>
            </a:r>
          </a:p>
          <a:p>
            <a:pPr algn="just"/>
            <a:r>
              <a:rPr lang="fr-FR" dirty="0">
                <a:solidFill>
                  <a:srgbClr val="0070C0"/>
                </a:solidFill>
                <a:latin typeface="MS PGothic" panose="020B0600070205080204" pitchFamily="34" charset="-128"/>
                <a:ea typeface="MS PGothic" panose="020B0600070205080204" pitchFamily="34" charset="-128"/>
              </a:rPr>
              <a:t>- </a:t>
            </a:r>
            <a:r>
              <a:rPr lang="fr-FR" b="1" dirty="0">
                <a:solidFill>
                  <a:srgbClr val="0070C0"/>
                </a:solidFill>
                <a:latin typeface="MS PGothic" panose="020B0600070205080204" pitchFamily="34" charset="-128"/>
                <a:ea typeface="MS PGothic" panose="020B0600070205080204" pitchFamily="34" charset="-128"/>
              </a:rPr>
              <a:t>GIMSI</a:t>
            </a:r>
            <a:r>
              <a:rPr lang="fr-FR" dirty="0">
                <a:solidFill>
                  <a:srgbClr val="0070C0"/>
                </a:solidFill>
                <a:latin typeface="MS PGothic" panose="020B0600070205080204" pitchFamily="34" charset="-128"/>
                <a:ea typeface="MS PGothic" panose="020B0600070205080204" pitchFamily="34" charset="-128"/>
              </a:rPr>
              <a:t> (Méthode pour concevoir du système de pilotage à base de tableaux de bord)</a:t>
            </a:r>
          </a:p>
          <a:p>
            <a:pPr algn="just"/>
            <a:r>
              <a:rPr lang="fr-FR" dirty="0">
                <a:solidFill>
                  <a:srgbClr val="0070C0"/>
                </a:solidFill>
                <a:latin typeface="MS PGothic" panose="020B0600070205080204" pitchFamily="34" charset="-128"/>
                <a:ea typeface="MS PGothic" panose="020B0600070205080204" pitchFamily="34" charset="-128"/>
              </a:rPr>
              <a:t>- </a:t>
            </a:r>
            <a:r>
              <a:rPr lang="fr-FR" b="1" dirty="0">
                <a:solidFill>
                  <a:srgbClr val="0070C0"/>
                </a:solidFill>
                <a:latin typeface="MS PGothic" panose="020B0600070205080204" pitchFamily="34" charset="-128"/>
                <a:ea typeface="MS PGothic" panose="020B0600070205080204" pitchFamily="34" charset="-128"/>
              </a:rPr>
              <a:t>Scrum</a:t>
            </a:r>
            <a:r>
              <a:rPr lang="fr-FR" dirty="0">
                <a:solidFill>
                  <a:srgbClr val="0070C0"/>
                </a:solidFill>
                <a:latin typeface="MS PGothic" panose="020B0600070205080204" pitchFamily="34" charset="-128"/>
                <a:ea typeface="MS PGothic" panose="020B0600070205080204" pitchFamily="34" charset="-128"/>
              </a:rPr>
              <a:t> (Méthode agile de gestion)</a:t>
            </a:r>
          </a:p>
        </p:txBody>
      </p:sp>
      <p:sp>
        <p:nvSpPr>
          <p:cNvPr id="7" name="テキスト プレースホルダー 11">
            <a:extLst>
              <a:ext uri="{FF2B5EF4-FFF2-40B4-BE49-F238E27FC236}">
                <a16:creationId xmlns:a16="http://schemas.microsoft.com/office/drawing/2014/main" id="{8C84FC0C-D886-00AC-EF3B-AA78A27DEEE0}"/>
              </a:ext>
            </a:extLst>
          </p:cNvPr>
          <p:cNvSpPr txBox="1">
            <a:spLocks/>
          </p:cNvSpPr>
          <p:nvPr/>
        </p:nvSpPr>
        <p:spPr>
          <a:xfrm>
            <a:off x="409571" y="1235317"/>
            <a:ext cx="1262369" cy="400231"/>
          </a:xfrm>
          <a:prstGeom prst="rect">
            <a:avLst/>
          </a:prstGeom>
        </p:spPr>
        <p:txBody>
          <a:bodyPr anchor="b">
            <a:noAutofit/>
          </a:bodyPr>
          <a:lstStyle>
            <a:defPPr>
              <a:defRPr lang="fr-FR"/>
            </a:defPPr>
            <a:lvl1pPr indent="0" algn="ctr">
              <a:lnSpc>
                <a:spcPct val="100000"/>
              </a:lnSpc>
              <a:spcBef>
                <a:spcPts val="0"/>
              </a:spcBef>
              <a:buFont typeface="Arial" panose="020B0604020202020204" pitchFamily="34" charset="0"/>
              <a:buNone/>
              <a:defRPr b="1" spc="0">
                <a:solidFill>
                  <a:schemeClr val="accent1"/>
                </a:solidFill>
                <a:latin typeface="Century Gothic" panose="020B050202020202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sz="1100" dirty="0"/>
          </a:p>
          <a:p>
            <a:endParaRPr lang="fr-FR" sz="1100" dirty="0"/>
          </a:p>
          <a:p>
            <a:r>
              <a:rPr lang="fr-FR" sz="1100" dirty="0"/>
              <a:t>Spécification du besoin</a:t>
            </a:r>
          </a:p>
        </p:txBody>
      </p:sp>
      <p:sp>
        <p:nvSpPr>
          <p:cNvPr id="17" name="Arrow: Bent 16">
            <a:extLst>
              <a:ext uri="{FF2B5EF4-FFF2-40B4-BE49-F238E27FC236}">
                <a16:creationId xmlns:a16="http://schemas.microsoft.com/office/drawing/2014/main" id="{405F7667-6041-874E-9293-6D44C918FB21}"/>
              </a:ext>
            </a:extLst>
          </p:cNvPr>
          <p:cNvSpPr/>
          <p:nvPr/>
        </p:nvSpPr>
        <p:spPr>
          <a:xfrm flipH="1">
            <a:off x="3090783" y="1846372"/>
            <a:ext cx="530045" cy="323370"/>
          </a:xfrm>
          <a:prstGeom prst="bentArrow">
            <a:avLst/>
          </a:prstGeom>
          <a:solidFill>
            <a:srgbClr val="0070C0"/>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solidFill>
                <a:schemeClr val="tx1"/>
              </a:solidFill>
            </a:endParaRPr>
          </a:p>
        </p:txBody>
      </p:sp>
      <p:sp>
        <p:nvSpPr>
          <p:cNvPr id="21" name="TextBox 20">
            <a:extLst>
              <a:ext uri="{FF2B5EF4-FFF2-40B4-BE49-F238E27FC236}">
                <a16:creationId xmlns:a16="http://schemas.microsoft.com/office/drawing/2014/main" id="{4754738C-B111-A11C-D0EF-AFBCA39450B8}"/>
              </a:ext>
            </a:extLst>
          </p:cNvPr>
          <p:cNvSpPr txBox="1"/>
          <p:nvPr/>
        </p:nvSpPr>
        <p:spPr>
          <a:xfrm>
            <a:off x="3193672" y="1538959"/>
            <a:ext cx="892610" cy="261610"/>
          </a:xfrm>
          <a:prstGeom prst="rect">
            <a:avLst/>
          </a:prstGeom>
          <a:noFill/>
        </p:spPr>
        <p:txBody>
          <a:bodyPr wrap="square">
            <a:spAutoFit/>
          </a:bodyPr>
          <a:lstStyle/>
          <a:p>
            <a:r>
              <a:rPr lang="fr-FR" sz="1100" dirty="0"/>
              <a:t>vérification</a:t>
            </a:r>
          </a:p>
        </p:txBody>
      </p:sp>
      <p:sp>
        <p:nvSpPr>
          <p:cNvPr id="24" name="Arrow: Bent 23">
            <a:extLst>
              <a:ext uri="{FF2B5EF4-FFF2-40B4-BE49-F238E27FC236}">
                <a16:creationId xmlns:a16="http://schemas.microsoft.com/office/drawing/2014/main" id="{53337ADC-CBC6-DDC4-50E6-B16DF0DF5B39}"/>
              </a:ext>
            </a:extLst>
          </p:cNvPr>
          <p:cNvSpPr/>
          <p:nvPr/>
        </p:nvSpPr>
        <p:spPr>
          <a:xfrm flipV="1">
            <a:off x="936008" y="1710788"/>
            <a:ext cx="540447" cy="325551"/>
          </a:xfrm>
          <a:prstGeom prst="bentArrow">
            <a:avLst/>
          </a:prstGeom>
          <a:solidFill>
            <a:schemeClr val="bg2"/>
          </a:solidFill>
          <a:ln>
            <a:solidFill>
              <a:srgbClr val="8DDB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solidFill>
                <a:schemeClr val="tx1"/>
              </a:solidFill>
            </a:endParaRPr>
          </a:p>
        </p:txBody>
      </p:sp>
      <p:sp>
        <p:nvSpPr>
          <p:cNvPr id="25" name="Arrow: Bent 24">
            <a:extLst>
              <a:ext uri="{FF2B5EF4-FFF2-40B4-BE49-F238E27FC236}">
                <a16:creationId xmlns:a16="http://schemas.microsoft.com/office/drawing/2014/main" id="{464243A9-8424-CBDD-744A-E9DFF5216FEE}"/>
              </a:ext>
            </a:extLst>
          </p:cNvPr>
          <p:cNvSpPr/>
          <p:nvPr/>
        </p:nvSpPr>
        <p:spPr>
          <a:xfrm flipV="1">
            <a:off x="2220432" y="2377327"/>
            <a:ext cx="540447" cy="325551"/>
          </a:xfrm>
          <a:prstGeom prst="bentArrow">
            <a:avLst/>
          </a:prstGeom>
          <a:solidFill>
            <a:srgbClr val="0070C0"/>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solidFill>
                <a:schemeClr val="tx1"/>
              </a:solidFill>
            </a:endParaRPr>
          </a:p>
        </p:txBody>
      </p:sp>
      <p:sp>
        <p:nvSpPr>
          <p:cNvPr id="26" name="Arrow: Bent 25">
            <a:extLst>
              <a:ext uri="{FF2B5EF4-FFF2-40B4-BE49-F238E27FC236}">
                <a16:creationId xmlns:a16="http://schemas.microsoft.com/office/drawing/2014/main" id="{4ED30E19-9C8C-16D3-3739-2A046BCA7E3B}"/>
              </a:ext>
            </a:extLst>
          </p:cNvPr>
          <p:cNvSpPr/>
          <p:nvPr/>
        </p:nvSpPr>
        <p:spPr>
          <a:xfrm flipV="1">
            <a:off x="3667618" y="3028062"/>
            <a:ext cx="540447" cy="325551"/>
          </a:xfrm>
          <a:prstGeom prst="bentArrow">
            <a:avLst/>
          </a:prstGeom>
          <a:solidFill>
            <a:srgbClr val="0070C0"/>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solidFill>
                <a:schemeClr val="tx1"/>
              </a:solidFill>
            </a:endParaRPr>
          </a:p>
        </p:txBody>
      </p:sp>
      <p:sp>
        <p:nvSpPr>
          <p:cNvPr id="27" name="Arrow: Bent 26">
            <a:extLst>
              <a:ext uri="{FF2B5EF4-FFF2-40B4-BE49-F238E27FC236}">
                <a16:creationId xmlns:a16="http://schemas.microsoft.com/office/drawing/2014/main" id="{95EBB0C9-DDB8-9791-DB58-93D36784E360}"/>
              </a:ext>
            </a:extLst>
          </p:cNvPr>
          <p:cNvSpPr/>
          <p:nvPr/>
        </p:nvSpPr>
        <p:spPr>
          <a:xfrm flipV="1">
            <a:off x="5049092" y="3634206"/>
            <a:ext cx="540447" cy="325551"/>
          </a:xfrm>
          <a:prstGeom prst="bentArrow">
            <a:avLst/>
          </a:prstGeom>
          <a:solidFill>
            <a:srgbClr val="0070C0"/>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solidFill>
                <a:schemeClr val="tx1"/>
              </a:solidFill>
            </a:endParaRPr>
          </a:p>
        </p:txBody>
      </p:sp>
      <p:sp>
        <p:nvSpPr>
          <p:cNvPr id="28" name="TextBox 27">
            <a:extLst>
              <a:ext uri="{FF2B5EF4-FFF2-40B4-BE49-F238E27FC236}">
                <a16:creationId xmlns:a16="http://schemas.microsoft.com/office/drawing/2014/main" id="{CDE1D597-B9C5-959F-3052-12200DCE56A3}"/>
              </a:ext>
            </a:extLst>
          </p:cNvPr>
          <p:cNvSpPr txBox="1"/>
          <p:nvPr/>
        </p:nvSpPr>
        <p:spPr>
          <a:xfrm>
            <a:off x="423221" y="2071517"/>
            <a:ext cx="1047228" cy="430887"/>
          </a:xfrm>
          <a:prstGeom prst="rect">
            <a:avLst/>
          </a:prstGeom>
          <a:noFill/>
        </p:spPr>
        <p:txBody>
          <a:bodyPr wrap="square">
            <a:spAutoFit/>
          </a:bodyPr>
          <a:lstStyle/>
          <a:p>
            <a:pPr algn="ctr"/>
            <a:r>
              <a:rPr lang="fr-FR" sz="1100" dirty="0"/>
              <a:t>Cahier de charge</a:t>
            </a:r>
          </a:p>
        </p:txBody>
      </p:sp>
      <p:sp>
        <p:nvSpPr>
          <p:cNvPr id="29" name="TextBox 28">
            <a:extLst>
              <a:ext uri="{FF2B5EF4-FFF2-40B4-BE49-F238E27FC236}">
                <a16:creationId xmlns:a16="http://schemas.microsoft.com/office/drawing/2014/main" id="{9834A284-198C-D226-6ACA-D68A89E1FFE7}"/>
              </a:ext>
            </a:extLst>
          </p:cNvPr>
          <p:cNvSpPr txBox="1"/>
          <p:nvPr/>
        </p:nvSpPr>
        <p:spPr>
          <a:xfrm>
            <a:off x="1616160" y="2701359"/>
            <a:ext cx="1332351" cy="430887"/>
          </a:xfrm>
          <a:prstGeom prst="rect">
            <a:avLst/>
          </a:prstGeom>
          <a:noFill/>
        </p:spPr>
        <p:txBody>
          <a:bodyPr wrap="square">
            <a:spAutoFit/>
          </a:bodyPr>
          <a:lstStyle/>
          <a:p>
            <a:pPr algn="ctr"/>
            <a:r>
              <a:rPr lang="fr-FR" sz="1100" dirty="0"/>
              <a:t>Source de données</a:t>
            </a:r>
          </a:p>
        </p:txBody>
      </p:sp>
      <p:sp>
        <p:nvSpPr>
          <p:cNvPr id="30" name="TextBox 29">
            <a:extLst>
              <a:ext uri="{FF2B5EF4-FFF2-40B4-BE49-F238E27FC236}">
                <a16:creationId xmlns:a16="http://schemas.microsoft.com/office/drawing/2014/main" id="{9DC99295-F788-BC2F-3FA5-885456FE0275}"/>
              </a:ext>
            </a:extLst>
          </p:cNvPr>
          <p:cNvSpPr txBox="1"/>
          <p:nvPr/>
        </p:nvSpPr>
        <p:spPr>
          <a:xfrm>
            <a:off x="3104242" y="3412674"/>
            <a:ext cx="1441953" cy="428481"/>
          </a:xfrm>
          <a:prstGeom prst="rect">
            <a:avLst/>
          </a:prstGeom>
          <a:noFill/>
        </p:spPr>
        <p:txBody>
          <a:bodyPr wrap="square">
            <a:spAutoFit/>
          </a:bodyPr>
          <a:lstStyle/>
          <a:p>
            <a:pPr algn="ctr"/>
            <a:r>
              <a:rPr lang="fr-FR" sz="1100" dirty="0"/>
              <a:t>Architecture d’une chaine BI</a:t>
            </a:r>
          </a:p>
        </p:txBody>
      </p:sp>
      <p:sp>
        <p:nvSpPr>
          <p:cNvPr id="31" name="TextBox 30">
            <a:extLst>
              <a:ext uri="{FF2B5EF4-FFF2-40B4-BE49-F238E27FC236}">
                <a16:creationId xmlns:a16="http://schemas.microsoft.com/office/drawing/2014/main" id="{3AF81712-E5B5-682A-378D-5E141A5E7E9C}"/>
              </a:ext>
            </a:extLst>
          </p:cNvPr>
          <p:cNvSpPr txBox="1"/>
          <p:nvPr/>
        </p:nvSpPr>
        <p:spPr>
          <a:xfrm>
            <a:off x="4384599" y="3789117"/>
            <a:ext cx="1557686" cy="261610"/>
          </a:xfrm>
          <a:prstGeom prst="rect">
            <a:avLst/>
          </a:prstGeom>
          <a:noFill/>
        </p:spPr>
        <p:txBody>
          <a:bodyPr wrap="square">
            <a:spAutoFit/>
          </a:bodyPr>
          <a:lstStyle/>
          <a:p>
            <a:r>
              <a:rPr lang="fr-FR" sz="1100" dirty="0"/>
              <a:t>Recette</a:t>
            </a:r>
          </a:p>
        </p:txBody>
      </p:sp>
      <p:sp>
        <p:nvSpPr>
          <p:cNvPr id="33" name="Arrow: Bent 32">
            <a:extLst>
              <a:ext uri="{FF2B5EF4-FFF2-40B4-BE49-F238E27FC236}">
                <a16:creationId xmlns:a16="http://schemas.microsoft.com/office/drawing/2014/main" id="{735D36A8-5C2B-998E-8221-A1F95A24D7C3}"/>
              </a:ext>
            </a:extLst>
          </p:cNvPr>
          <p:cNvSpPr/>
          <p:nvPr/>
        </p:nvSpPr>
        <p:spPr>
          <a:xfrm flipV="1">
            <a:off x="6384149" y="4229734"/>
            <a:ext cx="540447" cy="325551"/>
          </a:xfrm>
          <a:prstGeom prst="bentArrow">
            <a:avLst/>
          </a:prstGeom>
          <a:solidFill>
            <a:srgbClr val="FF8989"/>
          </a:solidFill>
          <a:ln>
            <a:solidFill>
              <a:srgbClr val="FF89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solidFill>
                <a:schemeClr val="tx1"/>
              </a:solidFill>
            </a:endParaRPr>
          </a:p>
        </p:txBody>
      </p:sp>
      <p:sp>
        <p:nvSpPr>
          <p:cNvPr id="35" name="Rectangle: Rounded Corners 34">
            <a:extLst>
              <a:ext uri="{FF2B5EF4-FFF2-40B4-BE49-F238E27FC236}">
                <a16:creationId xmlns:a16="http://schemas.microsoft.com/office/drawing/2014/main" id="{91D04907-6DAA-9313-7D2B-CC3CF5474E89}"/>
              </a:ext>
            </a:extLst>
          </p:cNvPr>
          <p:cNvSpPr/>
          <p:nvPr/>
        </p:nvSpPr>
        <p:spPr>
          <a:xfrm>
            <a:off x="311753" y="989025"/>
            <a:ext cx="1248510" cy="58615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accent1"/>
                </a:solidFill>
                <a:latin typeface="Century Gothic" panose="020B0502020202020204" pitchFamily="34" charset="0"/>
                <a:ea typeface="Arial"/>
                <a:cs typeface="Arial"/>
              </a:rPr>
              <a:t>Spécification du besoin</a:t>
            </a:r>
          </a:p>
        </p:txBody>
      </p:sp>
      <p:sp>
        <p:nvSpPr>
          <p:cNvPr id="36" name="Rectangle: Rounded Corners 35">
            <a:extLst>
              <a:ext uri="{FF2B5EF4-FFF2-40B4-BE49-F238E27FC236}">
                <a16:creationId xmlns:a16="http://schemas.microsoft.com/office/drawing/2014/main" id="{261B1811-EB6C-40C2-7C00-AE9A7974952B}"/>
              </a:ext>
            </a:extLst>
          </p:cNvPr>
          <p:cNvSpPr/>
          <p:nvPr/>
        </p:nvSpPr>
        <p:spPr>
          <a:xfrm>
            <a:off x="1658081" y="1642489"/>
            <a:ext cx="1248510" cy="58615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accent1"/>
                </a:solidFill>
                <a:latin typeface="Century Gothic" panose="020B0502020202020204" pitchFamily="34" charset="0"/>
                <a:ea typeface="Arial"/>
                <a:cs typeface="Arial"/>
              </a:rPr>
              <a:t>Recueil des données</a:t>
            </a:r>
          </a:p>
        </p:txBody>
      </p:sp>
      <p:sp>
        <p:nvSpPr>
          <p:cNvPr id="37" name="Rectangle: Rounded Corners 36">
            <a:extLst>
              <a:ext uri="{FF2B5EF4-FFF2-40B4-BE49-F238E27FC236}">
                <a16:creationId xmlns:a16="http://schemas.microsoft.com/office/drawing/2014/main" id="{CB924E4B-EB95-8F6E-6E73-386105FCAB58}"/>
              </a:ext>
            </a:extLst>
          </p:cNvPr>
          <p:cNvSpPr/>
          <p:nvPr/>
        </p:nvSpPr>
        <p:spPr>
          <a:xfrm>
            <a:off x="7098901" y="4141122"/>
            <a:ext cx="1248510" cy="586155"/>
          </a:xfrm>
          <a:prstGeom prst="roundRect">
            <a:avLst/>
          </a:prstGeom>
          <a:solidFill>
            <a:srgbClr val="FF89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accent1"/>
                </a:solidFill>
                <a:latin typeface="Century Gothic" panose="020B0502020202020204" pitchFamily="34" charset="0"/>
                <a:ea typeface="Arial"/>
                <a:cs typeface="Arial"/>
              </a:rPr>
              <a:t>Exploitation</a:t>
            </a:r>
          </a:p>
        </p:txBody>
      </p:sp>
      <p:sp>
        <p:nvSpPr>
          <p:cNvPr id="38" name="Rectangle: Rounded Corners 37">
            <a:extLst>
              <a:ext uri="{FF2B5EF4-FFF2-40B4-BE49-F238E27FC236}">
                <a16:creationId xmlns:a16="http://schemas.microsoft.com/office/drawing/2014/main" id="{7307C308-1FAA-ECAD-A1C2-5A6E281FCCE6}"/>
              </a:ext>
            </a:extLst>
          </p:cNvPr>
          <p:cNvSpPr/>
          <p:nvPr/>
        </p:nvSpPr>
        <p:spPr>
          <a:xfrm>
            <a:off x="4384599" y="2916803"/>
            <a:ext cx="1248510" cy="58615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accent1"/>
                </a:solidFill>
                <a:latin typeface="Century Gothic" panose="020B0502020202020204" pitchFamily="34" charset="0"/>
                <a:ea typeface="Arial"/>
                <a:cs typeface="Arial"/>
              </a:rPr>
              <a:t>Réalisation</a:t>
            </a:r>
          </a:p>
        </p:txBody>
      </p:sp>
      <p:sp>
        <p:nvSpPr>
          <p:cNvPr id="39" name="Rectangle: Rounded Corners 38">
            <a:extLst>
              <a:ext uri="{FF2B5EF4-FFF2-40B4-BE49-F238E27FC236}">
                <a16:creationId xmlns:a16="http://schemas.microsoft.com/office/drawing/2014/main" id="{6052D654-FD86-C9BB-4961-1B839B91BA00}"/>
              </a:ext>
            </a:extLst>
          </p:cNvPr>
          <p:cNvSpPr/>
          <p:nvPr/>
        </p:nvSpPr>
        <p:spPr>
          <a:xfrm>
            <a:off x="3013304" y="2286961"/>
            <a:ext cx="1248510" cy="58615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accent1"/>
                </a:solidFill>
                <a:latin typeface="Century Gothic" panose="020B0502020202020204" pitchFamily="34" charset="0"/>
                <a:ea typeface="Arial"/>
                <a:cs typeface="Arial"/>
              </a:rPr>
              <a:t>Conception</a:t>
            </a:r>
          </a:p>
        </p:txBody>
      </p:sp>
      <p:sp>
        <p:nvSpPr>
          <p:cNvPr id="40" name="Rectangle: Rounded Corners 39">
            <a:extLst>
              <a:ext uri="{FF2B5EF4-FFF2-40B4-BE49-F238E27FC236}">
                <a16:creationId xmlns:a16="http://schemas.microsoft.com/office/drawing/2014/main" id="{5757146B-72B5-2739-A329-7DE97F858196}"/>
              </a:ext>
            </a:extLst>
          </p:cNvPr>
          <p:cNvSpPr/>
          <p:nvPr/>
        </p:nvSpPr>
        <p:spPr>
          <a:xfrm>
            <a:off x="5751603" y="3503905"/>
            <a:ext cx="1248510" cy="586155"/>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dirty="0">
                <a:solidFill>
                  <a:schemeClr val="accent1"/>
                </a:solidFill>
                <a:latin typeface="Century Gothic" panose="020B0502020202020204" pitchFamily="34" charset="0"/>
                <a:ea typeface="Arial"/>
                <a:cs typeface="Arial"/>
              </a:rPr>
              <a:t>Test</a:t>
            </a:r>
            <a:r>
              <a:rPr lang="en-US" sz="1100" b="1" dirty="0">
                <a:solidFill>
                  <a:schemeClr val="accent1"/>
                </a:solidFill>
                <a:latin typeface="Century Gothic" panose="020B0502020202020204" pitchFamily="34" charset="0"/>
                <a:ea typeface="Arial"/>
                <a:cs typeface="Arial"/>
              </a:rPr>
              <a:t> et evaluation</a:t>
            </a:r>
            <a:endParaRPr lang="fr-FR" sz="1100" b="1" dirty="0">
              <a:solidFill>
                <a:schemeClr val="accent1"/>
              </a:solidFill>
              <a:latin typeface="Century Gothic" panose="020B0502020202020204" pitchFamily="34" charset="0"/>
              <a:ea typeface="Arial"/>
              <a:cs typeface="Arial"/>
            </a:endParaRPr>
          </a:p>
        </p:txBody>
      </p:sp>
      <p:sp>
        <p:nvSpPr>
          <p:cNvPr id="41" name="Arrow: Bent 40">
            <a:extLst>
              <a:ext uri="{FF2B5EF4-FFF2-40B4-BE49-F238E27FC236}">
                <a16:creationId xmlns:a16="http://schemas.microsoft.com/office/drawing/2014/main" id="{41CDA3D1-6936-8B10-EE9C-09CCCF80B978}"/>
              </a:ext>
            </a:extLst>
          </p:cNvPr>
          <p:cNvSpPr/>
          <p:nvPr/>
        </p:nvSpPr>
        <p:spPr>
          <a:xfrm flipH="1">
            <a:off x="4482283" y="2488211"/>
            <a:ext cx="530045" cy="323370"/>
          </a:xfrm>
          <a:prstGeom prst="bentArrow">
            <a:avLst/>
          </a:prstGeom>
          <a:solidFill>
            <a:srgbClr val="0070C0"/>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solidFill>
                <a:schemeClr val="tx1"/>
              </a:solidFill>
            </a:endParaRPr>
          </a:p>
        </p:txBody>
      </p:sp>
      <p:sp>
        <p:nvSpPr>
          <p:cNvPr id="42" name="TextBox 41">
            <a:extLst>
              <a:ext uri="{FF2B5EF4-FFF2-40B4-BE49-F238E27FC236}">
                <a16:creationId xmlns:a16="http://schemas.microsoft.com/office/drawing/2014/main" id="{DF941E16-CBB3-46C4-32DF-0C46FD5A0B0E}"/>
              </a:ext>
            </a:extLst>
          </p:cNvPr>
          <p:cNvSpPr txBox="1"/>
          <p:nvPr/>
        </p:nvSpPr>
        <p:spPr>
          <a:xfrm>
            <a:off x="4585172" y="2180798"/>
            <a:ext cx="892610" cy="261610"/>
          </a:xfrm>
          <a:prstGeom prst="rect">
            <a:avLst/>
          </a:prstGeom>
          <a:noFill/>
        </p:spPr>
        <p:txBody>
          <a:bodyPr wrap="square">
            <a:spAutoFit/>
          </a:bodyPr>
          <a:lstStyle/>
          <a:p>
            <a:r>
              <a:rPr lang="fr-FR" sz="1100" dirty="0"/>
              <a:t>vérification</a:t>
            </a:r>
          </a:p>
        </p:txBody>
      </p:sp>
      <p:sp>
        <p:nvSpPr>
          <p:cNvPr id="43" name="Arrow: Bent 42">
            <a:extLst>
              <a:ext uri="{FF2B5EF4-FFF2-40B4-BE49-F238E27FC236}">
                <a16:creationId xmlns:a16="http://schemas.microsoft.com/office/drawing/2014/main" id="{7278777E-1F4C-25FC-E855-99B3F802C514}"/>
              </a:ext>
            </a:extLst>
          </p:cNvPr>
          <p:cNvSpPr/>
          <p:nvPr/>
        </p:nvSpPr>
        <p:spPr>
          <a:xfrm flipH="1">
            <a:off x="5834955" y="3084483"/>
            <a:ext cx="530045" cy="323370"/>
          </a:xfrm>
          <a:prstGeom prst="bentArrow">
            <a:avLst/>
          </a:prstGeom>
          <a:solidFill>
            <a:srgbClr val="0070C0"/>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dirty="0">
              <a:solidFill>
                <a:schemeClr val="tx1"/>
              </a:solidFill>
            </a:endParaRPr>
          </a:p>
        </p:txBody>
      </p:sp>
      <p:sp>
        <p:nvSpPr>
          <p:cNvPr id="44" name="TextBox 43">
            <a:extLst>
              <a:ext uri="{FF2B5EF4-FFF2-40B4-BE49-F238E27FC236}">
                <a16:creationId xmlns:a16="http://schemas.microsoft.com/office/drawing/2014/main" id="{CE042A6D-9B27-73E6-1BA6-10964EA71825}"/>
              </a:ext>
            </a:extLst>
          </p:cNvPr>
          <p:cNvSpPr txBox="1"/>
          <p:nvPr/>
        </p:nvSpPr>
        <p:spPr>
          <a:xfrm>
            <a:off x="5937844" y="2777070"/>
            <a:ext cx="892610" cy="261610"/>
          </a:xfrm>
          <a:prstGeom prst="rect">
            <a:avLst/>
          </a:prstGeom>
          <a:noFill/>
        </p:spPr>
        <p:txBody>
          <a:bodyPr wrap="square">
            <a:spAutoFit/>
          </a:bodyPr>
          <a:lstStyle/>
          <a:p>
            <a:r>
              <a:rPr lang="fr-FR" sz="1100" dirty="0"/>
              <a:t>vérification</a:t>
            </a:r>
          </a:p>
        </p:txBody>
      </p:sp>
      <p:sp>
        <p:nvSpPr>
          <p:cNvPr id="47" name="TextBox 46">
            <a:extLst>
              <a:ext uri="{FF2B5EF4-FFF2-40B4-BE49-F238E27FC236}">
                <a16:creationId xmlns:a16="http://schemas.microsoft.com/office/drawing/2014/main" id="{AD2BD1CC-5156-C2D7-562E-220311509DBD}"/>
              </a:ext>
            </a:extLst>
          </p:cNvPr>
          <p:cNvSpPr txBox="1"/>
          <p:nvPr/>
        </p:nvSpPr>
        <p:spPr>
          <a:xfrm>
            <a:off x="5641972" y="4566411"/>
            <a:ext cx="1557686" cy="261610"/>
          </a:xfrm>
          <a:prstGeom prst="rect">
            <a:avLst/>
          </a:prstGeom>
          <a:noFill/>
        </p:spPr>
        <p:txBody>
          <a:bodyPr wrap="square">
            <a:spAutoFit/>
          </a:bodyPr>
          <a:lstStyle/>
          <a:p>
            <a:pPr algn="ctr"/>
            <a:r>
              <a:rPr lang="fr-FR" sz="1100" dirty="0"/>
              <a:t>La solution BI</a:t>
            </a:r>
          </a:p>
        </p:txBody>
      </p:sp>
      <p:sp>
        <p:nvSpPr>
          <p:cNvPr id="51" name="Arrow: Bent 50">
            <a:extLst>
              <a:ext uri="{FF2B5EF4-FFF2-40B4-BE49-F238E27FC236}">
                <a16:creationId xmlns:a16="http://schemas.microsoft.com/office/drawing/2014/main" id="{94CAA0BB-69E4-6FE5-97E1-E2CA73F458C8}"/>
              </a:ext>
            </a:extLst>
          </p:cNvPr>
          <p:cNvSpPr/>
          <p:nvPr/>
        </p:nvSpPr>
        <p:spPr>
          <a:xfrm rot="16200000">
            <a:off x="2674039" y="1173186"/>
            <a:ext cx="1854162" cy="4081711"/>
          </a:xfrm>
          <a:prstGeom prst="bentArrow">
            <a:avLst>
              <a:gd name="adj1" fmla="val 7995"/>
              <a:gd name="adj2" fmla="val 10726"/>
              <a:gd name="adj3" fmla="val 14507"/>
              <a:gd name="adj4" fmla="val 39188"/>
            </a:avLst>
          </a:prstGeom>
          <a:solidFill>
            <a:srgbClr val="FD6803"/>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solidFill>
                <a:schemeClr val="tx1"/>
              </a:solidFill>
            </a:endParaRPr>
          </a:p>
        </p:txBody>
      </p:sp>
      <p:sp>
        <p:nvSpPr>
          <p:cNvPr id="52" name="TextBox 51">
            <a:extLst>
              <a:ext uri="{FF2B5EF4-FFF2-40B4-BE49-F238E27FC236}">
                <a16:creationId xmlns:a16="http://schemas.microsoft.com/office/drawing/2014/main" id="{93EF977E-E906-A93A-5534-32F16D0C0488}"/>
              </a:ext>
            </a:extLst>
          </p:cNvPr>
          <p:cNvSpPr txBox="1"/>
          <p:nvPr/>
        </p:nvSpPr>
        <p:spPr>
          <a:xfrm>
            <a:off x="2642946" y="4253146"/>
            <a:ext cx="1741653" cy="261610"/>
          </a:xfrm>
          <a:prstGeom prst="rect">
            <a:avLst/>
          </a:prstGeom>
          <a:noFill/>
        </p:spPr>
        <p:txBody>
          <a:bodyPr wrap="square">
            <a:spAutoFit/>
          </a:bodyPr>
          <a:lstStyle/>
          <a:p>
            <a:r>
              <a:rPr lang="fr-FR" sz="1100" b="1" dirty="0"/>
              <a:t>Sprint</a:t>
            </a:r>
            <a:r>
              <a:rPr lang="fr-FR" sz="1100" dirty="0"/>
              <a:t> : 2 à 4 semaines</a:t>
            </a:r>
          </a:p>
        </p:txBody>
      </p:sp>
    </p:spTree>
    <p:extLst>
      <p:ext uri="{BB962C8B-B14F-4D97-AF65-F5344CB8AC3E}">
        <p14:creationId xmlns:p14="http://schemas.microsoft.com/office/powerpoint/2010/main" val="2036880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4" name="TextBox 3">
            <a:extLst>
              <a:ext uri="{FF2B5EF4-FFF2-40B4-BE49-F238E27FC236}">
                <a16:creationId xmlns:a16="http://schemas.microsoft.com/office/drawing/2014/main" id="{E2F0B8E2-53AD-7986-D837-14BEF1220A76}"/>
              </a:ext>
            </a:extLst>
          </p:cNvPr>
          <p:cNvSpPr txBox="1"/>
          <p:nvPr/>
        </p:nvSpPr>
        <p:spPr>
          <a:xfrm>
            <a:off x="337098" y="303384"/>
            <a:ext cx="3651962" cy="400110"/>
          </a:xfrm>
          <a:prstGeom prst="rect">
            <a:avLst/>
          </a:prstGeom>
          <a:noFill/>
        </p:spPr>
        <p:txBody>
          <a:bodyPr wrap="none" rtlCol="0">
            <a:spAutoFit/>
          </a:bodyPr>
          <a:lstStyle/>
          <a:p>
            <a:r>
              <a:rPr lang="en-US" sz="2000" dirty="0">
                <a:solidFill>
                  <a:srgbClr val="002060"/>
                </a:solidFill>
                <a:latin typeface="Open Sans ExtraBold"/>
                <a:ea typeface="Open Sans ExtraBold"/>
                <a:cs typeface="Open Sans ExtraBold"/>
                <a:sym typeface="Open Sans ExtraBold"/>
              </a:rPr>
              <a:t>La </a:t>
            </a:r>
            <a:r>
              <a:rPr lang="fr-FR" sz="2000" dirty="0">
                <a:solidFill>
                  <a:srgbClr val="002060"/>
                </a:solidFill>
                <a:latin typeface="Open Sans ExtraBold"/>
                <a:ea typeface="Open Sans ExtraBold"/>
                <a:cs typeface="Open Sans ExtraBold"/>
                <a:sym typeface="Open Sans ExtraBold"/>
              </a:rPr>
              <a:t>planification de projet  </a:t>
            </a:r>
          </a:p>
        </p:txBody>
      </p:sp>
      <p:pic>
        <p:nvPicPr>
          <p:cNvPr id="2" name="Picture 1">
            <a:extLst>
              <a:ext uri="{FF2B5EF4-FFF2-40B4-BE49-F238E27FC236}">
                <a16:creationId xmlns:a16="http://schemas.microsoft.com/office/drawing/2014/main" id="{194DC21D-ECE7-1694-F3EE-F32B994DB7CC}"/>
              </a:ext>
            </a:extLst>
          </p:cNvPr>
          <p:cNvPicPr>
            <a:picLocks noChangeAspect="1"/>
          </p:cNvPicPr>
          <p:nvPr/>
        </p:nvPicPr>
        <p:blipFill rotWithShape="1">
          <a:blip r:embed="rId3"/>
          <a:srcRect l="48744"/>
          <a:stretch/>
        </p:blipFill>
        <p:spPr>
          <a:xfrm>
            <a:off x="5384919" y="684944"/>
            <a:ext cx="2945250" cy="4327068"/>
          </a:xfrm>
          <a:prstGeom prst="rect">
            <a:avLst/>
          </a:prstGeom>
        </p:spPr>
      </p:pic>
      <p:pic>
        <p:nvPicPr>
          <p:cNvPr id="8" name="Picture 7">
            <a:extLst>
              <a:ext uri="{FF2B5EF4-FFF2-40B4-BE49-F238E27FC236}">
                <a16:creationId xmlns:a16="http://schemas.microsoft.com/office/drawing/2014/main" id="{EEE5DF04-D081-6627-9CCB-FE0D9CFE6ECF}"/>
              </a:ext>
            </a:extLst>
          </p:cNvPr>
          <p:cNvPicPr>
            <a:picLocks noChangeAspect="1"/>
          </p:cNvPicPr>
          <p:nvPr/>
        </p:nvPicPr>
        <p:blipFill>
          <a:blip r:embed="rId4"/>
          <a:stretch>
            <a:fillRect/>
          </a:stretch>
        </p:blipFill>
        <p:spPr>
          <a:xfrm>
            <a:off x="337098" y="703494"/>
            <a:ext cx="5244024" cy="4327069"/>
          </a:xfrm>
          <a:prstGeom prst="rect">
            <a:avLst/>
          </a:prstGeom>
        </p:spPr>
      </p:pic>
      <p:sp>
        <p:nvSpPr>
          <p:cNvPr id="9" name="Oval 8">
            <a:extLst>
              <a:ext uri="{FF2B5EF4-FFF2-40B4-BE49-F238E27FC236}">
                <a16:creationId xmlns:a16="http://schemas.microsoft.com/office/drawing/2014/main" id="{33D98B66-E866-3F1B-65A7-5C68FA799278}"/>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12</a:t>
            </a:r>
            <a:endParaRPr lang="fr-FR" sz="1200" dirty="0">
              <a:solidFill>
                <a:schemeClr val="tx1"/>
              </a:solidFill>
            </a:endParaRPr>
          </a:p>
        </p:txBody>
      </p:sp>
    </p:spTree>
    <p:extLst>
      <p:ext uri="{BB962C8B-B14F-4D97-AF65-F5344CB8AC3E}">
        <p14:creationId xmlns:p14="http://schemas.microsoft.com/office/powerpoint/2010/main" val="731632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9"/>
          <p:cNvSpPr txBox="1">
            <a:spLocks noGrp="1"/>
          </p:cNvSpPr>
          <p:nvPr>
            <p:ph type="title"/>
          </p:nvPr>
        </p:nvSpPr>
        <p:spPr>
          <a:xfrm>
            <a:off x="760425" y="2091937"/>
            <a:ext cx="7623000" cy="723626"/>
          </a:xfrm>
          <a:prstGeom prst="rect">
            <a:avLst/>
          </a:prstGeom>
          <a:solidFill>
            <a:srgbClr val="002060"/>
          </a:solidFill>
        </p:spPr>
        <p:txBody>
          <a:bodyPr spcFirstLastPara="1" wrap="square" lIns="0" tIns="0" rIns="0" bIns="0" anchor="ctr" anchorCtr="0">
            <a:noAutofit/>
          </a:bodyPr>
          <a:lstStyle/>
          <a:p>
            <a:r>
              <a:rPr lang="fr-FR" altLang="fr-FR" sz="3200" dirty="0">
                <a:solidFill>
                  <a:schemeClr val="accent1"/>
                </a:solidFill>
              </a:rPr>
              <a:t>Etude préliminaire</a:t>
            </a:r>
            <a:endParaRPr lang="fr-FR" sz="3200" dirty="0">
              <a:solidFill>
                <a:schemeClr val="accent1"/>
              </a:solidFill>
            </a:endParaRPr>
          </a:p>
        </p:txBody>
      </p:sp>
      <p:sp>
        <p:nvSpPr>
          <p:cNvPr id="354" name="Google Shape;354;p39"/>
          <p:cNvSpPr txBox="1">
            <a:spLocks noGrp="1"/>
          </p:cNvSpPr>
          <p:nvPr>
            <p:ph type="title" idx="2"/>
          </p:nvPr>
        </p:nvSpPr>
        <p:spPr>
          <a:xfrm>
            <a:off x="3931875" y="539994"/>
            <a:ext cx="1280100" cy="1280100"/>
          </a:xfrm>
          <a:prstGeom prst="rect">
            <a:avLst/>
          </a:prstGeom>
          <a:solidFill>
            <a:srgbClr val="002060"/>
          </a:solidFill>
        </p:spPr>
        <p:txBody>
          <a:bodyPr spcFirstLastPara="1" wrap="square" lIns="0" tIns="0" rIns="0" bIns="0" anchor="ctr" anchorCtr="0">
            <a:noAutofit/>
          </a:bodyPr>
          <a:lstStyle/>
          <a:p>
            <a:pPr marL="0" lvl="0" indent="0" algn="ctr" rtl="0">
              <a:spcBef>
                <a:spcPts val="0"/>
              </a:spcBef>
              <a:spcAft>
                <a:spcPts val="0"/>
              </a:spcAft>
              <a:buNone/>
            </a:pPr>
            <a:r>
              <a:rPr lang="en" dirty="0"/>
              <a:t>02</a:t>
            </a:r>
            <a:endParaRPr dirty="0"/>
          </a:p>
        </p:txBody>
      </p:sp>
      <p:sp>
        <p:nvSpPr>
          <p:cNvPr id="2" name="Oval 1">
            <a:extLst>
              <a:ext uri="{FF2B5EF4-FFF2-40B4-BE49-F238E27FC236}">
                <a16:creationId xmlns:a16="http://schemas.microsoft.com/office/drawing/2014/main" id="{E7F4B717-3654-54B9-F323-FB951AD9A368}"/>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13</a:t>
            </a:r>
            <a:endParaRPr lang="fr-FR" sz="1200" dirty="0">
              <a:solidFill>
                <a:schemeClr val="tx1"/>
              </a:solidFill>
            </a:endParaRPr>
          </a:p>
        </p:txBody>
      </p:sp>
    </p:spTree>
    <p:extLst>
      <p:ext uri="{BB962C8B-B14F-4D97-AF65-F5344CB8AC3E}">
        <p14:creationId xmlns:p14="http://schemas.microsoft.com/office/powerpoint/2010/main" val="2932615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Heptagon 3">
            <a:extLst>
              <a:ext uri="{FF2B5EF4-FFF2-40B4-BE49-F238E27FC236}">
                <a16:creationId xmlns:a16="http://schemas.microsoft.com/office/drawing/2014/main" id="{B4867C11-2B2D-38C4-2683-39AF3C76FABC}"/>
              </a:ext>
            </a:extLst>
          </p:cNvPr>
          <p:cNvSpPr/>
          <p:nvPr/>
        </p:nvSpPr>
        <p:spPr>
          <a:xfrm>
            <a:off x="1702934" y="1521963"/>
            <a:ext cx="1612129" cy="1056117"/>
          </a:xfrm>
          <a:prstGeom prst="heptagon">
            <a:avLst/>
          </a:prstGeom>
          <a:solidFill>
            <a:schemeClr val="bg2"/>
          </a:solidFill>
          <a:ln>
            <a:solidFill>
              <a:schemeClr val="tx2">
                <a:lumMod val="10000"/>
              </a:schemeClr>
            </a:solid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dirty="0">
                <a:solidFill>
                  <a:schemeClr val="accent5"/>
                </a:solidFill>
              </a:rPr>
              <a:t>SD </a:t>
            </a:r>
          </a:p>
          <a:p>
            <a:pPr algn="ctr"/>
            <a:r>
              <a:rPr lang="fr-FR" sz="1200" dirty="0">
                <a:solidFill>
                  <a:schemeClr val="accent5"/>
                </a:solidFill>
              </a:rPr>
              <a:t>SALES AND DISTRIBUTION</a:t>
            </a:r>
          </a:p>
        </p:txBody>
      </p:sp>
      <p:sp>
        <p:nvSpPr>
          <p:cNvPr id="9" name="Heptagon 27">
            <a:extLst>
              <a:ext uri="{FF2B5EF4-FFF2-40B4-BE49-F238E27FC236}">
                <a16:creationId xmlns:a16="http://schemas.microsoft.com/office/drawing/2014/main" id="{37D0B8E5-37C2-7F5E-5A7C-44DD370E1401}"/>
              </a:ext>
            </a:extLst>
          </p:cNvPr>
          <p:cNvSpPr/>
          <p:nvPr/>
        </p:nvSpPr>
        <p:spPr>
          <a:xfrm>
            <a:off x="5235234" y="2840233"/>
            <a:ext cx="1612129" cy="1056117"/>
          </a:xfrm>
          <a:prstGeom prst="heptagon">
            <a:avLst/>
          </a:prstGeom>
          <a:solidFill>
            <a:schemeClr val="bg2"/>
          </a:solidFill>
          <a:ln>
            <a:solidFill>
              <a:schemeClr val="tx2">
                <a:lumMod val="10000"/>
              </a:schemeClr>
            </a:solid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dirty="0">
                <a:solidFill>
                  <a:schemeClr val="accent5"/>
                </a:solidFill>
              </a:rPr>
              <a:t>FI </a:t>
            </a:r>
          </a:p>
          <a:p>
            <a:pPr algn="ctr"/>
            <a:r>
              <a:rPr lang="fr-FR" sz="1200" dirty="0">
                <a:solidFill>
                  <a:schemeClr val="accent5"/>
                </a:solidFill>
              </a:rPr>
              <a:t>FINANCIAL ACCOUNTING</a:t>
            </a:r>
          </a:p>
        </p:txBody>
      </p:sp>
      <p:sp>
        <p:nvSpPr>
          <p:cNvPr id="5" name="Oval 1">
            <a:extLst>
              <a:ext uri="{FF2B5EF4-FFF2-40B4-BE49-F238E27FC236}">
                <a16:creationId xmlns:a16="http://schemas.microsoft.com/office/drawing/2014/main" id="{4F71D53C-5F50-1E6A-CBF0-E84792C782F4}"/>
              </a:ext>
            </a:extLst>
          </p:cNvPr>
          <p:cNvSpPr/>
          <p:nvPr/>
        </p:nvSpPr>
        <p:spPr>
          <a:xfrm>
            <a:off x="3527701" y="2301686"/>
            <a:ext cx="1533979" cy="1056118"/>
          </a:xfrm>
          <a:prstGeom prst="ellipse">
            <a:avLst/>
          </a:prstGeom>
          <a:solidFill>
            <a:srgbClr val="002060"/>
          </a:solidFill>
          <a:ln>
            <a:solidFill>
              <a:schemeClr val="tx2">
                <a:lumMod val="10000"/>
              </a:schemeClr>
            </a:solid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fr-FR" sz="1600" dirty="0">
                <a:solidFill>
                  <a:schemeClr val="accent5"/>
                </a:solidFill>
              </a:rPr>
              <a:t>SAP ERP ECC</a:t>
            </a:r>
          </a:p>
        </p:txBody>
      </p:sp>
      <p:sp>
        <p:nvSpPr>
          <p:cNvPr id="7" name="Heptagon 25">
            <a:extLst>
              <a:ext uri="{FF2B5EF4-FFF2-40B4-BE49-F238E27FC236}">
                <a16:creationId xmlns:a16="http://schemas.microsoft.com/office/drawing/2014/main" id="{38A823F7-5F7B-4D80-3509-7624986C66A5}"/>
              </a:ext>
            </a:extLst>
          </p:cNvPr>
          <p:cNvSpPr/>
          <p:nvPr/>
        </p:nvSpPr>
        <p:spPr>
          <a:xfrm>
            <a:off x="5235237" y="1521963"/>
            <a:ext cx="1612129" cy="1056117"/>
          </a:xfrm>
          <a:prstGeom prst="heptagon">
            <a:avLst/>
          </a:prstGeom>
          <a:solidFill>
            <a:srgbClr val="2970FF"/>
          </a:solidFill>
          <a:ln>
            <a:solidFill>
              <a:schemeClr val="tx2">
                <a:lumMod val="10000"/>
              </a:schemeClr>
            </a:solid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dirty="0">
                <a:solidFill>
                  <a:schemeClr val="accent5"/>
                </a:solidFill>
              </a:rPr>
              <a:t>PS </a:t>
            </a:r>
          </a:p>
          <a:p>
            <a:pPr algn="ctr"/>
            <a:r>
              <a:rPr lang="fr-FR" sz="1200" dirty="0">
                <a:solidFill>
                  <a:schemeClr val="accent5"/>
                </a:solidFill>
              </a:rPr>
              <a:t>PROJECT SYSTEM</a:t>
            </a:r>
          </a:p>
        </p:txBody>
      </p:sp>
      <p:sp>
        <p:nvSpPr>
          <p:cNvPr id="8" name="Heptagon 26">
            <a:extLst>
              <a:ext uri="{FF2B5EF4-FFF2-40B4-BE49-F238E27FC236}">
                <a16:creationId xmlns:a16="http://schemas.microsoft.com/office/drawing/2014/main" id="{88DD9608-6ECA-8B63-04E5-208A2CB19AF7}"/>
              </a:ext>
            </a:extLst>
          </p:cNvPr>
          <p:cNvSpPr/>
          <p:nvPr/>
        </p:nvSpPr>
        <p:spPr>
          <a:xfrm>
            <a:off x="1702937" y="2840233"/>
            <a:ext cx="1612129" cy="1056117"/>
          </a:xfrm>
          <a:prstGeom prst="heptagon">
            <a:avLst/>
          </a:prstGeom>
          <a:solidFill>
            <a:srgbClr val="2970FF"/>
          </a:solidFill>
          <a:ln>
            <a:solidFill>
              <a:schemeClr val="tx2">
                <a:lumMod val="10000"/>
              </a:schemeClr>
            </a:solid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dirty="0">
                <a:solidFill>
                  <a:schemeClr val="accent5"/>
                </a:solidFill>
              </a:rPr>
              <a:t>MM </a:t>
            </a:r>
          </a:p>
          <a:p>
            <a:pPr algn="ctr"/>
            <a:r>
              <a:rPr lang="fr-FR" sz="1200" dirty="0">
                <a:solidFill>
                  <a:schemeClr val="accent5"/>
                </a:solidFill>
              </a:rPr>
              <a:t>MATERIAL MANAGEMENT</a:t>
            </a:r>
          </a:p>
        </p:txBody>
      </p:sp>
      <p:pic>
        <p:nvPicPr>
          <p:cNvPr id="10" name="Picture 5">
            <a:extLst>
              <a:ext uri="{FF2B5EF4-FFF2-40B4-BE49-F238E27FC236}">
                <a16:creationId xmlns:a16="http://schemas.microsoft.com/office/drawing/2014/main" id="{F89E0D5E-D7ED-62E0-4472-E9FBD6634320}"/>
              </a:ext>
            </a:extLst>
          </p:cNvPr>
          <p:cNvPicPr>
            <a:picLocks noChangeAspect="1"/>
          </p:cNvPicPr>
          <p:nvPr/>
        </p:nvPicPr>
        <p:blipFill rotWithShape="1">
          <a:blip r:embed="rId3">
            <a:extLst>
              <a:ext uri="{28A0092B-C50C-407E-A947-70E740481C1C}">
                <a14:useLocalDpi xmlns:a14="http://schemas.microsoft.com/office/drawing/2010/main" val="0"/>
              </a:ext>
            </a:extLst>
          </a:blip>
          <a:srcRect l="19154" r="6726"/>
          <a:stretch/>
        </p:blipFill>
        <p:spPr>
          <a:xfrm>
            <a:off x="7038564" y="339242"/>
            <a:ext cx="1064022" cy="591417"/>
          </a:xfrm>
          <a:prstGeom prst="rect">
            <a:avLst/>
          </a:prstGeom>
        </p:spPr>
      </p:pic>
      <p:sp>
        <p:nvSpPr>
          <p:cNvPr id="12" name="Heptagon 26">
            <a:extLst>
              <a:ext uri="{FF2B5EF4-FFF2-40B4-BE49-F238E27FC236}">
                <a16:creationId xmlns:a16="http://schemas.microsoft.com/office/drawing/2014/main" id="{263B8DB8-EC54-F526-DBA5-1D138103A568}"/>
              </a:ext>
            </a:extLst>
          </p:cNvPr>
          <p:cNvSpPr/>
          <p:nvPr/>
        </p:nvSpPr>
        <p:spPr>
          <a:xfrm>
            <a:off x="3488625" y="3648976"/>
            <a:ext cx="1612129" cy="1056117"/>
          </a:xfrm>
          <a:prstGeom prst="heptagon">
            <a:avLst/>
          </a:prstGeom>
          <a:solidFill>
            <a:srgbClr val="2970FF"/>
          </a:solidFill>
          <a:ln>
            <a:solidFill>
              <a:schemeClr val="tx2">
                <a:lumMod val="10000"/>
              </a:schemeClr>
            </a:solid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dirty="0">
                <a:solidFill>
                  <a:schemeClr val="accent5"/>
                </a:solidFill>
              </a:rPr>
              <a:t>PM </a:t>
            </a:r>
          </a:p>
          <a:p>
            <a:pPr algn="ctr"/>
            <a:r>
              <a:rPr lang="fr-FR" sz="1200" dirty="0">
                <a:solidFill>
                  <a:schemeClr val="accent5"/>
                </a:solidFill>
              </a:rPr>
              <a:t>PLANT MANAGEMENT</a:t>
            </a:r>
          </a:p>
        </p:txBody>
      </p:sp>
      <p:sp>
        <p:nvSpPr>
          <p:cNvPr id="13" name="Heptagon 25">
            <a:extLst>
              <a:ext uri="{FF2B5EF4-FFF2-40B4-BE49-F238E27FC236}">
                <a16:creationId xmlns:a16="http://schemas.microsoft.com/office/drawing/2014/main" id="{078448DD-079C-C5AF-9142-88E122F2383F}"/>
              </a:ext>
            </a:extLst>
          </p:cNvPr>
          <p:cNvSpPr/>
          <p:nvPr/>
        </p:nvSpPr>
        <p:spPr>
          <a:xfrm>
            <a:off x="3488628" y="954397"/>
            <a:ext cx="1612129" cy="1056117"/>
          </a:xfrm>
          <a:prstGeom prst="heptagon">
            <a:avLst/>
          </a:prstGeom>
          <a:solidFill>
            <a:srgbClr val="2970FF"/>
          </a:solidFill>
          <a:ln>
            <a:solidFill>
              <a:schemeClr val="tx2">
                <a:lumMod val="10000"/>
              </a:schemeClr>
            </a:solidFill>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fr-FR" sz="1200" dirty="0">
                <a:solidFill>
                  <a:schemeClr val="accent5"/>
                </a:solidFill>
              </a:rPr>
              <a:t>CRM</a:t>
            </a:r>
          </a:p>
          <a:p>
            <a:pPr algn="ctr"/>
            <a:r>
              <a:rPr lang="fr-FR" sz="1200" dirty="0">
                <a:solidFill>
                  <a:schemeClr val="accent5"/>
                </a:solidFill>
              </a:rPr>
              <a:t>Customer Relationship Management </a:t>
            </a:r>
          </a:p>
        </p:txBody>
      </p:sp>
      <p:sp>
        <p:nvSpPr>
          <p:cNvPr id="14" name="TextBox 3">
            <a:extLst>
              <a:ext uri="{FF2B5EF4-FFF2-40B4-BE49-F238E27FC236}">
                <a16:creationId xmlns:a16="http://schemas.microsoft.com/office/drawing/2014/main" id="{E0A76A55-F463-B4FF-52BD-32203022FE4D}"/>
              </a:ext>
            </a:extLst>
          </p:cNvPr>
          <p:cNvSpPr txBox="1"/>
          <p:nvPr/>
        </p:nvSpPr>
        <p:spPr>
          <a:xfrm>
            <a:off x="50774" y="189356"/>
            <a:ext cx="3623108" cy="400110"/>
          </a:xfrm>
          <a:prstGeom prst="rect">
            <a:avLst/>
          </a:prstGeom>
          <a:noFill/>
        </p:spPr>
        <p:txBody>
          <a:bodyPr wrap="none" rtlCol="0">
            <a:spAutoFit/>
          </a:bodyPr>
          <a:lstStyle/>
          <a:p>
            <a:r>
              <a:rPr lang="fr-FR" sz="2000" dirty="0">
                <a:solidFill>
                  <a:srgbClr val="002060"/>
                </a:solidFill>
                <a:latin typeface="Open Sans ExtraBold"/>
                <a:ea typeface="Open Sans ExtraBold"/>
                <a:cs typeface="Open Sans ExtraBold"/>
              </a:rPr>
              <a:t>Présentation de l’existant</a:t>
            </a:r>
          </a:p>
        </p:txBody>
      </p:sp>
      <p:sp>
        <p:nvSpPr>
          <p:cNvPr id="15" name="TextBox 2">
            <a:extLst>
              <a:ext uri="{FF2B5EF4-FFF2-40B4-BE49-F238E27FC236}">
                <a16:creationId xmlns:a16="http://schemas.microsoft.com/office/drawing/2014/main" id="{48C2AF9E-7440-EFE6-F2E0-CAA899A26622}"/>
              </a:ext>
            </a:extLst>
          </p:cNvPr>
          <p:cNvSpPr txBox="1"/>
          <p:nvPr/>
        </p:nvSpPr>
        <p:spPr>
          <a:xfrm>
            <a:off x="465146" y="634950"/>
            <a:ext cx="5055514" cy="307777"/>
          </a:xfrm>
          <a:prstGeom prst="rect">
            <a:avLst/>
          </a:prstGeom>
          <a:noFill/>
        </p:spPr>
        <p:txBody>
          <a:bodyPr wrap="square">
            <a:spAutoFit/>
          </a:bodyPr>
          <a:lstStyle/>
          <a:p>
            <a:r>
              <a:rPr lang="fr-FR" b="1" dirty="0">
                <a:solidFill>
                  <a:srgbClr val="0070C0"/>
                </a:solidFill>
                <a:latin typeface="MS PGothic" panose="020B0600070205080204" pitchFamily="34" charset="-128"/>
                <a:ea typeface="MS PGothic" panose="020B0600070205080204" pitchFamily="34" charset="-128"/>
              </a:rPr>
              <a:t>L’ERP SAP ECC ( ERP CENTRAL COMPONENT) </a:t>
            </a:r>
          </a:p>
        </p:txBody>
      </p:sp>
      <p:sp>
        <p:nvSpPr>
          <p:cNvPr id="16" name="Oval 1">
            <a:extLst>
              <a:ext uri="{FF2B5EF4-FFF2-40B4-BE49-F238E27FC236}">
                <a16:creationId xmlns:a16="http://schemas.microsoft.com/office/drawing/2014/main" id="{88CE45A9-D4E6-CDA8-2546-1D7F74C3B6FD}"/>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14</a:t>
            </a:r>
            <a:endParaRPr lang="fr-FR" sz="1200" dirty="0">
              <a:solidFill>
                <a:schemeClr val="tx1"/>
              </a:solidFill>
            </a:endParaRPr>
          </a:p>
        </p:txBody>
      </p:sp>
    </p:spTree>
    <p:extLst>
      <p:ext uri="{BB962C8B-B14F-4D97-AF65-F5344CB8AC3E}">
        <p14:creationId xmlns:p14="http://schemas.microsoft.com/office/powerpoint/2010/main" val="2158232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graphicFrame>
        <p:nvGraphicFramePr>
          <p:cNvPr id="21" name="Diagram 20">
            <a:extLst>
              <a:ext uri="{FF2B5EF4-FFF2-40B4-BE49-F238E27FC236}">
                <a16:creationId xmlns:a16="http://schemas.microsoft.com/office/drawing/2014/main" id="{6C10CD33-FE4A-1AE6-C6F7-EF38F9FB46DE}"/>
              </a:ext>
            </a:extLst>
          </p:cNvPr>
          <p:cNvGraphicFramePr/>
          <p:nvPr>
            <p:extLst>
              <p:ext uri="{D42A27DB-BD31-4B8C-83A1-F6EECF244321}">
                <p14:modId xmlns:p14="http://schemas.microsoft.com/office/powerpoint/2010/main" val="1486023973"/>
              </p:ext>
            </p:extLst>
          </p:nvPr>
        </p:nvGraphicFramePr>
        <p:xfrm>
          <a:off x="6055118" y="2005064"/>
          <a:ext cx="3026269" cy="26287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E2F0B8E2-53AD-7986-D837-14BEF1220A76}"/>
              </a:ext>
            </a:extLst>
          </p:cNvPr>
          <p:cNvSpPr txBox="1"/>
          <p:nvPr/>
        </p:nvSpPr>
        <p:spPr>
          <a:xfrm>
            <a:off x="874929" y="703891"/>
            <a:ext cx="3623108" cy="400110"/>
          </a:xfrm>
          <a:prstGeom prst="rect">
            <a:avLst/>
          </a:prstGeom>
          <a:noFill/>
        </p:spPr>
        <p:txBody>
          <a:bodyPr wrap="none" rtlCol="0">
            <a:spAutoFit/>
          </a:bodyPr>
          <a:lstStyle/>
          <a:p>
            <a:r>
              <a:rPr lang="fr-FR" sz="2000" dirty="0">
                <a:solidFill>
                  <a:srgbClr val="002060"/>
                </a:solidFill>
                <a:latin typeface="Open Sans ExtraBold"/>
                <a:ea typeface="Open Sans ExtraBold"/>
                <a:cs typeface="Open Sans ExtraBold"/>
              </a:rPr>
              <a:t>Présentation de l’existant</a:t>
            </a:r>
          </a:p>
        </p:txBody>
      </p:sp>
      <p:sp>
        <p:nvSpPr>
          <p:cNvPr id="3" name="TextBox 2">
            <a:extLst>
              <a:ext uri="{FF2B5EF4-FFF2-40B4-BE49-F238E27FC236}">
                <a16:creationId xmlns:a16="http://schemas.microsoft.com/office/drawing/2014/main" id="{16C336AF-EA2E-4E79-35AD-C303C955A758}"/>
              </a:ext>
            </a:extLst>
          </p:cNvPr>
          <p:cNvSpPr txBox="1"/>
          <p:nvPr/>
        </p:nvSpPr>
        <p:spPr>
          <a:xfrm>
            <a:off x="1026834" y="1151912"/>
            <a:ext cx="5055514" cy="307777"/>
          </a:xfrm>
          <a:prstGeom prst="rect">
            <a:avLst/>
          </a:prstGeom>
          <a:noFill/>
        </p:spPr>
        <p:txBody>
          <a:bodyPr wrap="square">
            <a:spAutoFit/>
          </a:bodyPr>
          <a:lstStyle/>
          <a:p>
            <a:r>
              <a:rPr lang="fr-FR" b="1" dirty="0">
                <a:solidFill>
                  <a:srgbClr val="0070C0"/>
                </a:solidFill>
                <a:latin typeface="MS PGothic" panose="020B0600070205080204" pitchFamily="34" charset="-128"/>
                <a:ea typeface="MS PGothic" panose="020B0600070205080204" pitchFamily="34" charset="-128"/>
              </a:rPr>
              <a:t>La procédure ancienne du client pour la réalisation des rapports</a:t>
            </a:r>
          </a:p>
        </p:txBody>
      </p:sp>
      <p:pic>
        <p:nvPicPr>
          <p:cNvPr id="6" name="ico_utilisateur.gif">
            <a:extLst>
              <a:ext uri="{FF2B5EF4-FFF2-40B4-BE49-F238E27FC236}">
                <a16:creationId xmlns:a16="http://schemas.microsoft.com/office/drawing/2014/main" id="{03FD171D-7E45-DA91-4979-7D03F001419F}"/>
              </a:ext>
            </a:extLst>
          </p:cNvPr>
          <p:cNvPicPr>
            <a:picLocks noChangeAspect="1"/>
          </p:cNvPicPr>
          <p:nvPr/>
        </p:nvPicPr>
        <p:blipFill>
          <a:blip r:embed="rId8" cstate="print"/>
          <a:srcRect/>
          <a:stretch>
            <a:fillRect/>
          </a:stretch>
        </p:blipFill>
        <p:spPr bwMode="auto">
          <a:xfrm>
            <a:off x="672446" y="1757371"/>
            <a:ext cx="402011" cy="614196"/>
          </a:xfrm>
          <a:prstGeom prst="rect">
            <a:avLst/>
          </a:prstGeom>
          <a:noFill/>
          <a:ln w="9525">
            <a:noFill/>
            <a:miter lim="800000"/>
            <a:headEnd/>
            <a:tailEnd/>
          </a:ln>
        </p:spPr>
      </p:pic>
      <p:sp>
        <p:nvSpPr>
          <p:cNvPr id="7" name="TextBox 6">
            <a:extLst>
              <a:ext uri="{FF2B5EF4-FFF2-40B4-BE49-F238E27FC236}">
                <a16:creationId xmlns:a16="http://schemas.microsoft.com/office/drawing/2014/main" id="{D5682AE6-187D-1D8D-BEE5-D9ECE3183EC0}"/>
              </a:ext>
            </a:extLst>
          </p:cNvPr>
          <p:cNvSpPr txBox="1"/>
          <p:nvPr/>
        </p:nvSpPr>
        <p:spPr>
          <a:xfrm>
            <a:off x="307198" y="2558394"/>
            <a:ext cx="1132505" cy="230832"/>
          </a:xfrm>
          <a:prstGeom prst="rect">
            <a:avLst/>
          </a:prstGeom>
          <a:noFill/>
        </p:spPr>
        <p:txBody>
          <a:bodyPr wrap="square" rtlCol="0">
            <a:spAutoFit/>
          </a:bodyPr>
          <a:lstStyle/>
          <a:p>
            <a:pPr algn="ctr"/>
            <a:r>
              <a:rPr lang="fr-FR" sz="900" dirty="0"/>
              <a:t>Chef des pôles  </a:t>
            </a:r>
          </a:p>
        </p:txBody>
      </p:sp>
      <p:sp>
        <p:nvSpPr>
          <p:cNvPr id="8" name="Arrow: Right 7">
            <a:extLst>
              <a:ext uri="{FF2B5EF4-FFF2-40B4-BE49-F238E27FC236}">
                <a16:creationId xmlns:a16="http://schemas.microsoft.com/office/drawing/2014/main" id="{D1D0E573-BB11-27F6-511A-D447EFF61750}"/>
              </a:ext>
            </a:extLst>
          </p:cNvPr>
          <p:cNvSpPr/>
          <p:nvPr/>
        </p:nvSpPr>
        <p:spPr>
          <a:xfrm>
            <a:off x="1829969" y="2172533"/>
            <a:ext cx="741551" cy="2555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dirty="0"/>
          </a:p>
        </p:txBody>
      </p:sp>
      <p:pic>
        <p:nvPicPr>
          <p:cNvPr id="9" name="Picture 8">
            <a:extLst>
              <a:ext uri="{FF2B5EF4-FFF2-40B4-BE49-F238E27FC236}">
                <a16:creationId xmlns:a16="http://schemas.microsoft.com/office/drawing/2014/main" id="{C753598E-654E-3255-FA18-CA821B06D1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86724" y="1757371"/>
            <a:ext cx="596078" cy="596078"/>
          </a:xfrm>
          <a:prstGeom prst="rect">
            <a:avLst/>
          </a:prstGeom>
        </p:spPr>
      </p:pic>
      <p:sp>
        <p:nvSpPr>
          <p:cNvPr id="10" name="TextBox 9">
            <a:extLst>
              <a:ext uri="{FF2B5EF4-FFF2-40B4-BE49-F238E27FC236}">
                <a16:creationId xmlns:a16="http://schemas.microsoft.com/office/drawing/2014/main" id="{08C0A4BA-DC52-8EF8-A45B-9D98A3F20308}"/>
              </a:ext>
            </a:extLst>
          </p:cNvPr>
          <p:cNvSpPr txBox="1"/>
          <p:nvPr/>
        </p:nvSpPr>
        <p:spPr>
          <a:xfrm>
            <a:off x="3466395" y="2533950"/>
            <a:ext cx="1285316" cy="230832"/>
          </a:xfrm>
          <a:prstGeom prst="rect">
            <a:avLst/>
          </a:prstGeom>
          <a:noFill/>
        </p:spPr>
        <p:txBody>
          <a:bodyPr wrap="square" rtlCol="0">
            <a:spAutoFit/>
          </a:bodyPr>
          <a:lstStyle/>
          <a:p>
            <a:pPr algn="ctr"/>
            <a:r>
              <a:rPr lang="fr-FR" sz="900" dirty="0"/>
              <a:t>Opérationnels </a:t>
            </a:r>
          </a:p>
        </p:txBody>
      </p:sp>
      <p:sp>
        <p:nvSpPr>
          <p:cNvPr id="11" name="Arrow: Right 10">
            <a:extLst>
              <a:ext uri="{FF2B5EF4-FFF2-40B4-BE49-F238E27FC236}">
                <a16:creationId xmlns:a16="http://schemas.microsoft.com/office/drawing/2014/main" id="{D6EDA199-D4BF-B735-5667-D074938DDA1C}"/>
              </a:ext>
            </a:extLst>
          </p:cNvPr>
          <p:cNvSpPr/>
          <p:nvPr/>
        </p:nvSpPr>
        <p:spPr>
          <a:xfrm>
            <a:off x="5209038" y="2185986"/>
            <a:ext cx="741551" cy="2555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dirty="0"/>
          </a:p>
        </p:txBody>
      </p:sp>
      <p:sp>
        <p:nvSpPr>
          <p:cNvPr id="12" name="Arrow: Right 11">
            <a:extLst>
              <a:ext uri="{FF2B5EF4-FFF2-40B4-BE49-F238E27FC236}">
                <a16:creationId xmlns:a16="http://schemas.microsoft.com/office/drawing/2014/main" id="{A90450BE-FE82-0211-90C1-386DB6B469D5}"/>
              </a:ext>
            </a:extLst>
          </p:cNvPr>
          <p:cNvSpPr/>
          <p:nvPr/>
        </p:nvSpPr>
        <p:spPr>
          <a:xfrm rot="10800000">
            <a:off x="5234400" y="3924147"/>
            <a:ext cx="741551" cy="2555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dirty="0"/>
          </a:p>
        </p:txBody>
      </p:sp>
      <p:pic>
        <p:nvPicPr>
          <p:cNvPr id="13" name="ico_utilisateur.gif">
            <a:extLst>
              <a:ext uri="{FF2B5EF4-FFF2-40B4-BE49-F238E27FC236}">
                <a16:creationId xmlns:a16="http://schemas.microsoft.com/office/drawing/2014/main" id="{0450C6C7-E813-2E68-9107-B8F97F9B5E86}"/>
              </a:ext>
            </a:extLst>
          </p:cNvPr>
          <p:cNvPicPr>
            <a:picLocks noChangeAspect="1"/>
          </p:cNvPicPr>
          <p:nvPr/>
        </p:nvPicPr>
        <p:blipFill>
          <a:blip r:embed="rId8" cstate="print"/>
          <a:srcRect/>
          <a:stretch>
            <a:fillRect/>
          </a:stretch>
        </p:blipFill>
        <p:spPr bwMode="auto">
          <a:xfrm>
            <a:off x="3917901" y="3710614"/>
            <a:ext cx="402011" cy="455179"/>
          </a:xfrm>
          <a:prstGeom prst="rect">
            <a:avLst/>
          </a:prstGeom>
          <a:noFill/>
          <a:ln w="9525">
            <a:noFill/>
            <a:miter lim="800000"/>
            <a:headEnd/>
            <a:tailEnd/>
          </a:ln>
        </p:spPr>
      </p:pic>
      <p:sp>
        <p:nvSpPr>
          <p:cNvPr id="14" name="TextBox 13">
            <a:extLst>
              <a:ext uri="{FF2B5EF4-FFF2-40B4-BE49-F238E27FC236}">
                <a16:creationId xmlns:a16="http://schemas.microsoft.com/office/drawing/2014/main" id="{F134CD19-7CE6-91BB-A713-F3B1C094DC4F}"/>
              </a:ext>
            </a:extLst>
          </p:cNvPr>
          <p:cNvSpPr txBox="1"/>
          <p:nvPr/>
        </p:nvSpPr>
        <p:spPr>
          <a:xfrm>
            <a:off x="3466395" y="4421302"/>
            <a:ext cx="1410306" cy="230832"/>
          </a:xfrm>
          <a:prstGeom prst="rect">
            <a:avLst/>
          </a:prstGeom>
          <a:noFill/>
        </p:spPr>
        <p:txBody>
          <a:bodyPr wrap="square" rtlCol="0">
            <a:spAutoFit/>
          </a:bodyPr>
          <a:lstStyle/>
          <a:p>
            <a:pPr algn="ctr"/>
            <a:r>
              <a:rPr lang="fr-FR" sz="900" dirty="0"/>
              <a:t>Chef des services</a:t>
            </a:r>
          </a:p>
        </p:txBody>
      </p:sp>
      <p:pic>
        <p:nvPicPr>
          <p:cNvPr id="15" name="ico_utilisateur.gif">
            <a:extLst>
              <a:ext uri="{FF2B5EF4-FFF2-40B4-BE49-F238E27FC236}">
                <a16:creationId xmlns:a16="http://schemas.microsoft.com/office/drawing/2014/main" id="{D4525A37-3754-53A8-9CF4-F92909E77B37}"/>
              </a:ext>
            </a:extLst>
          </p:cNvPr>
          <p:cNvPicPr>
            <a:picLocks noChangeAspect="1"/>
          </p:cNvPicPr>
          <p:nvPr/>
        </p:nvPicPr>
        <p:blipFill>
          <a:blip r:embed="rId8" cstate="print"/>
          <a:srcRect/>
          <a:stretch>
            <a:fillRect/>
          </a:stretch>
        </p:blipFill>
        <p:spPr bwMode="auto">
          <a:xfrm>
            <a:off x="624823" y="3752470"/>
            <a:ext cx="402011" cy="455179"/>
          </a:xfrm>
          <a:prstGeom prst="rect">
            <a:avLst/>
          </a:prstGeom>
          <a:noFill/>
          <a:ln w="9525">
            <a:noFill/>
            <a:miter lim="800000"/>
            <a:headEnd/>
            <a:tailEnd/>
          </a:ln>
        </p:spPr>
      </p:pic>
      <p:sp>
        <p:nvSpPr>
          <p:cNvPr id="16" name="TextBox 15">
            <a:extLst>
              <a:ext uri="{FF2B5EF4-FFF2-40B4-BE49-F238E27FC236}">
                <a16:creationId xmlns:a16="http://schemas.microsoft.com/office/drawing/2014/main" id="{FB57F3DB-3820-4637-E522-748D3735F2AC}"/>
              </a:ext>
            </a:extLst>
          </p:cNvPr>
          <p:cNvSpPr txBox="1"/>
          <p:nvPr/>
        </p:nvSpPr>
        <p:spPr>
          <a:xfrm>
            <a:off x="128120" y="4353937"/>
            <a:ext cx="1490659" cy="230832"/>
          </a:xfrm>
          <a:prstGeom prst="rect">
            <a:avLst/>
          </a:prstGeom>
          <a:noFill/>
        </p:spPr>
        <p:txBody>
          <a:bodyPr wrap="square" rtlCol="0">
            <a:spAutoFit/>
          </a:bodyPr>
          <a:lstStyle/>
          <a:p>
            <a:pPr algn="ctr"/>
            <a:r>
              <a:rPr lang="fr-FR" sz="900" dirty="0"/>
              <a:t>Chef des divisions</a:t>
            </a:r>
          </a:p>
        </p:txBody>
      </p:sp>
      <p:sp>
        <p:nvSpPr>
          <p:cNvPr id="17" name="Arrow: Right 16">
            <a:extLst>
              <a:ext uri="{FF2B5EF4-FFF2-40B4-BE49-F238E27FC236}">
                <a16:creationId xmlns:a16="http://schemas.microsoft.com/office/drawing/2014/main" id="{9FE4284A-32C8-EFAC-B7DB-BBCE83D9A6E9}"/>
              </a:ext>
            </a:extLst>
          </p:cNvPr>
          <p:cNvSpPr/>
          <p:nvPr/>
        </p:nvSpPr>
        <p:spPr>
          <a:xfrm rot="16200000">
            <a:off x="569505" y="3108226"/>
            <a:ext cx="455181" cy="1908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dirty="0"/>
          </a:p>
        </p:txBody>
      </p:sp>
      <p:sp>
        <p:nvSpPr>
          <p:cNvPr id="18" name="TextBox 17">
            <a:extLst>
              <a:ext uri="{FF2B5EF4-FFF2-40B4-BE49-F238E27FC236}">
                <a16:creationId xmlns:a16="http://schemas.microsoft.com/office/drawing/2014/main" id="{6D9F46C3-A6F6-CF53-465C-384C4ABDF515}"/>
              </a:ext>
            </a:extLst>
          </p:cNvPr>
          <p:cNvSpPr txBox="1"/>
          <p:nvPr/>
        </p:nvSpPr>
        <p:spPr>
          <a:xfrm>
            <a:off x="305584" y="3589103"/>
            <a:ext cx="166615" cy="230832"/>
          </a:xfrm>
          <a:prstGeom prst="rect">
            <a:avLst/>
          </a:prstGeom>
          <a:noFill/>
        </p:spPr>
        <p:txBody>
          <a:bodyPr wrap="square" rtlCol="0">
            <a:spAutoFit/>
          </a:bodyPr>
          <a:lstStyle/>
          <a:p>
            <a:r>
              <a:rPr lang="fr-FR" sz="900" dirty="0"/>
              <a:t>4</a:t>
            </a:r>
          </a:p>
        </p:txBody>
      </p:sp>
      <p:sp>
        <p:nvSpPr>
          <p:cNvPr id="19" name="TextBox 18">
            <a:extLst>
              <a:ext uri="{FF2B5EF4-FFF2-40B4-BE49-F238E27FC236}">
                <a16:creationId xmlns:a16="http://schemas.microsoft.com/office/drawing/2014/main" id="{6EAA11FE-8480-89E7-8CA3-B36C74C7FF45}"/>
              </a:ext>
            </a:extLst>
          </p:cNvPr>
          <p:cNvSpPr txBox="1"/>
          <p:nvPr/>
        </p:nvSpPr>
        <p:spPr>
          <a:xfrm>
            <a:off x="3635880" y="3477626"/>
            <a:ext cx="166615" cy="230832"/>
          </a:xfrm>
          <a:prstGeom prst="rect">
            <a:avLst/>
          </a:prstGeom>
          <a:noFill/>
        </p:spPr>
        <p:txBody>
          <a:bodyPr wrap="square" rtlCol="0">
            <a:spAutoFit/>
          </a:bodyPr>
          <a:lstStyle/>
          <a:p>
            <a:r>
              <a:rPr lang="fr-FR" sz="900" dirty="0"/>
              <a:t>3</a:t>
            </a:r>
          </a:p>
        </p:txBody>
      </p:sp>
      <p:pic>
        <p:nvPicPr>
          <p:cNvPr id="20" name="Picture 19">
            <a:extLst>
              <a:ext uri="{FF2B5EF4-FFF2-40B4-BE49-F238E27FC236}">
                <a16:creationId xmlns:a16="http://schemas.microsoft.com/office/drawing/2014/main" id="{4AF9FEE5-F654-5C0C-A3AA-AAA6C70A61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71945" y="2902245"/>
            <a:ext cx="602797" cy="602797"/>
          </a:xfrm>
          <a:prstGeom prst="rect">
            <a:avLst/>
          </a:prstGeom>
        </p:spPr>
      </p:pic>
      <p:sp>
        <p:nvSpPr>
          <p:cNvPr id="22" name="Arrow: Right 21">
            <a:extLst>
              <a:ext uri="{FF2B5EF4-FFF2-40B4-BE49-F238E27FC236}">
                <a16:creationId xmlns:a16="http://schemas.microsoft.com/office/drawing/2014/main" id="{67C4AD43-9308-7C63-40E5-3A59B0A48189}"/>
              </a:ext>
            </a:extLst>
          </p:cNvPr>
          <p:cNvSpPr/>
          <p:nvPr/>
        </p:nvSpPr>
        <p:spPr>
          <a:xfrm rot="10800000">
            <a:off x="1801296" y="3966940"/>
            <a:ext cx="741551" cy="2555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dirty="0"/>
          </a:p>
        </p:txBody>
      </p:sp>
      <p:sp>
        <p:nvSpPr>
          <p:cNvPr id="23" name="TextBox 22">
            <a:extLst>
              <a:ext uri="{FF2B5EF4-FFF2-40B4-BE49-F238E27FC236}">
                <a16:creationId xmlns:a16="http://schemas.microsoft.com/office/drawing/2014/main" id="{481BD762-07C3-8563-2EE1-E465861DB869}"/>
              </a:ext>
            </a:extLst>
          </p:cNvPr>
          <p:cNvSpPr txBox="1"/>
          <p:nvPr/>
        </p:nvSpPr>
        <p:spPr>
          <a:xfrm>
            <a:off x="264457" y="1662755"/>
            <a:ext cx="255198" cy="246221"/>
          </a:xfrm>
          <a:prstGeom prst="rect">
            <a:avLst/>
          </a:prstGeom>
          <a:noFill/>
        </p:spPr>
        <p:txBody>
          <a:bodyPr wrap="none" rtlCol="0">
            <a:spAutoFit/>
          </a:bodyPr>
          <a:lstStyle/>
          <a:p>
            <a:r>
              <a:rPr lang="fr-FR" sz="1000" dirty="0"/>
              <a:t>1</a:t>
            </a:r>
            <a:endParaRPr lang="fr-FR" dirty="0"/>
          </a:p>
        </p:txBody>
      </p:sp>
      <p:sp>
        <p:nvSpPr>
          <p:cNvPr id="24" name="TextBox 23">
            <a:extLst>
              <a:ext uri="{FF2B5EF4-FFF2-40B4-BE49-F238E27FC236}">
                <a16:creationId xmlns:a16="http://schemas.microsoft.com/office/drawing/2014/main" id="{DBDD428C-DC9E-4E92-496E-26B20C89D729}"/>
              </a:ext>
            </a:extLst>
          </p:cNvPr>
          <p:cNvSpPr txBox="1"/>
          <p:nvPr/>
        </p:nvSpPr>
        <p:spPr>
          <a:xfrm>
            <a:off x="3554591" y="1678144"/>
            <a:ext cx="248786" cy="230832"/>
          </a:xfrm>
          <a:prstGeom prst="rect">
            <a:avLst/>
          </a:prstGeom>
          <a:noFill/>
        </p:spPr>
        <p:txBody>
          <a:bodyPr wrap="none" rtlCol="0">
            <a:spAutoFit/>
          </a:bodyPr>
          <a:lstStyle/>
          <a:p>
            <a:r>
              <a:rPr lang="fr-FR" sz="900" dirty="0"/>
              <a:t>2</a:t>
            </a:r>
            <a:endParaRPr lang="fr-FR" dirty="0"/>
          </a:p>
        </p:txBody>
      </p:sp>
      <p:sp>
        <p:nvSpPr>
          <p:cNvPr id="2" name="Oval 1">
            <a:extLst>
              <a:ext uri="{FF2B5EF4-FFF2-40B4-BE49-F238E27FC236}">
                <a16:creationId xmlns:a16="http://schemas.microsoft.com/office/drawing/2014/main" id="{B0AE170E-E857-281A-96B4-B17A890593F9}"/>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15</a:t>
            </a:r>
            <a:endParaRPr lang="fr-FR" sz="1200" dirty="0">
              <a:solidFill>
                <a:schemeClr val="tx1"/>
              </a:solidFill>
            </a:endParaRPr>
          </a:p>
        </p:txBody>
      </p:sp>
    </p:spTree>
    <p:extLst>
      <p:ext uri="{BB962C8B-B14F-4D97-AF65-F5344CB8AC3E}">
        <p14:creationId xmlns:p14="http://schemas.microsoft.com/office/powerpoint/2010/main" val="1516766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A3DB6E-9779-277B-CF82-E4C5B2D19C56}"/>
              </a:ext>
            </a:extLst>
          </p:cNvPr>
          <p:cNvSpPr/>
          <p:nvPr/>
        </p:nvSpPr>
        <p:spPr>
          <a:xfrm>
            <a:off x="1046525" y="1198425"/>
            <a:ext cx="5719865" cy="307777"/>
          </a:xfrm>
          <a:prstGeom prst="rect">
            <a:avLst/>
          </a:prstGeom>
        </p:spPr>
        <p:txBody>
          <a:bodyPr wrap="square">
            <a:spAutoFit/>
          </a:bodyPr>
          <a:lstStyle/>
          <a:p>
            <a:r>
              <a:rPr lang="fr-FR" b="1" dirty="0">
                <a:solidFill>
                  <a:srgbClr val="0070C0"/>
                </a:solidFill>
                <a:latin typeface="MS PGothic" panose="020B0600070205080204" pitchFamily="34" charset="-128"/>
                <a:ea typeface="MS PGothic" panose="020B0600070205080204" pitchFamily="34" charset="-128"/>
              </a:rPr>
              <a:t>Les outils proposés pour ETL ( Extraction, Transformation, Chargement)</a:t>
            </a:r>
          </a:p>
        </p:txBody>
      </p:sp>
      <p:pic>
        <p:nvPicPr>
          <p:cNvPr id="5" name="Picture 4">
            <a:extLst>
              <a:ext uri="{FF2B5EF4-FFF2-40B4-BE49-F238E27FC236}">
                <a16:creationId xmlns:a16="http://schemas.microsoft.com/office/drawing/2014/main" id="{9DE4AE2A-75EB-2565-DABA-5916BCDB2BBE}"/>
              </a:ext>
            </a:extLst>
          </p:cNvPr>
          <p:cNvPicPr>
            <a:picLocks noChangeAspect="1"/>
          </p:cNvPicPr>
          <p:nvPr/>
        </p:nvPicPr>
        <p:blipFill>
          <a:blip r:embed="rId3"/>
          <a:stretch>
            <a:fillRect/>
          </a:stretch>
        </p:blipFill>
        <p:spPr>
          <a:xfrm>
            <a:off x="2240425" y="1689092"/>
            <a:ext cx="6494405" cy="2650905"/>
          </a:xfrm>
          <a:prstGeom prst="rect">
            <a:avLst/>
          </a:prstGeom>
        </p:spPr>
      </p:pic>
      <p:pic>
        <p:nvPicPr>
          <p:cNvPr id="6" name="Picture 5">
            <a:extLst>
              <a:ext uri="{FF2B5EF4-FFF2-40B4-BE49-F238E27FC236}">
                <a16:creationId xmlns:a16="http://schemas.microsoft.com/office/drawing/2014/main" id="{BACA1115-D21C-D1C4-E1AE-E4920EFFD4DC}"/>
              </a:ext>
            </a:extLst>
          </p:cNvPr>
          <p:cNvPicPr/>
          <p:nvPr/>
        </p:nvPicPr>
        <p:blipFill>
          <a:blip r:embed="rId4"/>
          <a:stretch>
            <a:fillRect/>
          </a:stretch>
        </p:blipFill>
        <p:spPr>
          <a:xfrm>
            <a:off x="403609" y="2710215"/>
            <a:ext cx="250038" cy="261610"/>
          </a:xfrm>
          <a:prstGeom prst="rect">
            <a:avLst/>
          </a:prstGeom>
          <a:noFill/>
          <a:ln>
            <a:noFill/>
            <a:prstDash/>
          </a:ln>
        </p:spPr>
      </p:pic>
      <p:sp>
        <p:nvSpPr>
          <p:cNvPr id="7" name="TextBox 6">
            <a:extLst>
              <a:ext uri="{FF2B5EF4-FFF2-40B4-BE49-F238E27FC236}">
                <a16:creationId xmlns:a16="http://schemas.microsoft.com/office/drawing/2014/main" id="{CCB71A03-6599-7762-3C2B-C5FE8DA3D4D4}"/>
              </a:ext>
            </a:extLst>
          </p:cNvPr>
          <p:cNvSpPr txBox="1"/>
          <p:nvPr/>
        </p:nvSpPr>
        <p:spPr>
          <a:xfrm>
            <a:off x="618608" y="2723873"/>
            <a:ext cx="1314169" cy="261610"/>
          </a:xfrm>
          <a:prstGeom prst="rect">
            <a:avLst/>
          </a:prstGeom>
          <a:noFill/>
        </p:spPr>
        <p:txBody>
          <a:bodyPr wrap="square" rtlCol="0">
            <a:spAutoFit/>
          </a:bodyPr>
          <a:lstStyle/>
          <a:p>
            <a:pPr algn="ctr"/>
            <a:r>
              <a:rPr lang="fr-FR" sz="1050" dirty="0"/>
              <a:t>Non compatible</a:t>
            </a:r>
          </a:p>
        </p:txBody>
      </p:sp>
      <p:pic>
        <p:nvPicPr>
          <p:cNvPr id="8" name="Picture 7">
            <a:extLst>
              <a:ext uri="{FF2B5EF4-FFF2-40B4-BE49-F238E27FC236}">
                <a16:creationId xmlns:a16="http://schemas.microsoft.com/office/drawing/2014/main" id="{5CAB150B-6C45-DBD5-1E9A-BCEA48917B26}"/>
              </a:ext>
            </a:extLst>
          </p:cNvPr>
          <p:cNvPicPr/>
          <p:nvPr/>
        </p:nvPicPr>
        <p:blipFill>
          <a:blip r:embed="rId5"/>
          <a:stretch>
            <a:fillRect/>
          </a:stretch>
        </p:blipFill>
        <p:spPr>
          <a:xfrm>
            <a:off x="403609" y="3780754"/>
            <a:ext cx="250039" cy="237180"/>
          </a:xfrm>
          <a:prstGeom prst="rect">
            <a:avLst/>
          </a:prstGeom>
          <a:noFill/>
          <a:ln>
            <a:noFill/>
            <a:prstDash/>
          </a:ln>
        </p:spPr>
      </p:pic>
      <p:sp>
        <p:nvSpPr>
          <p:cNvPr id="9" name="TextBox 8">
            <a:extLst>
              <a:ext uri="{FF2B5EF4-FFF2-40B4-BE49-F238E27FC236}">
                <a16:creationId xmlns:a16="http://schemas.microsoft.com/office/drawing/2014/main" id="{A3E0CBD4-F77C-5A26-809F-466020CA3115}"/>
              </a:ext>
            </a:extLst>
          </p:cNvPr>
          <p:cNvSpPr txBox="1"/>
          <p:nvPr/>
        </p:nvSpPr>
        <p:spPr>
          <a:xfrm>
            <a:off x="618608" y="3735043"/>
            <a:ext cx="1125192" cy="430887"/>
          </a:xfrm>
          <a:prstGeom prst="rect">
            <a:avLst/>
          </a:prstGeom>
          <a:noFill/>
        </p:spPr>
        <p:txBody>
          <a:bodyPr wrap="square" rtlCol="0">
            <a:spAutoFit/>
          </a:bodyPr>
          <a:lstStyle/>
          <a:p>
            <a:pPr algn="ctr"/>
            <a:r>
              <a:rPr lang="fr-FR" sz="1050" dirty="0"/>
              <a:t>Compatible avec critique</a:t>
            </a:r>
          </a:p>
        </p:txBody>
      </p:sp>
      <p:pic>
        <p:nvPicPr>
          <p:cNvPr id="10" name="Picture 9">
            <a:extLst>
              <a:ext uri="{FF2B5EF4-FFF2-40B4-BE49-F238E27FC236}">
                <a16:creationId xmlns:a16="http://schemas.microsoft.com/office/drawing/2014/main" id="{C596997A-FFCE-243D-4222-075E8CF8F22F}"/>
              </a:ext>
            </a:extLst>
          </p:cNvPr>
          <p:cNvPicPr/>
          <p:nvPr/>
        </p:nvPicPr>
        <p:blipFill>
          <a:blip r:embed="rId6"/>
          <a:stretch>
            <a:fillRect/>
          </a:stretch>
        </p:blipFill>
        <p:spPr>
          <a:xfrm>
            <a:off x="416681" y="3230218"/>
            <a:ext cx="250038" cy="261610"/>
          </a:xfrm>
          <a:prstGeom prst="rect">
            <a:avLst/>
          </a:prstGeom>
          <a:noFill/>
          <a:ln>
            <a:noFill/>
            <a:prstDash/>
          </a:ln>
        </p:spPr>
      </p:pic>
      <p:sp>
        <p:nvSpPr>
          <p:cNvPr id="11" name="TextBox 10">
            <a:extLst>
              <a:ext uri="{FF2B5EF4-FFF2-40B4-BE49-F238E27FC236}">
                <a16:creationId xmlns:a16="http://schemas.microsoft.com/office/drawing/2014/main" id="{63670602-EFC4-6F98-3DB7-3E7411474B84}"/>
              </a:ext>
            </a:extLst>
          </p:cNvPr>
          <p:cNvSpPr txBox="1"/>
          <p:nvPr/>
        </p:nvSpPr>
        <p:spPr>
          <a:xfrm>
            <a:off x="666719" y="3225120"/>
            <a:ext cx="1028971" cy="261610"/>
          </a:xfrm>
          <a:prstGeom prst="rect">
            <a:avLst/>
          </a:prstGeom>
          <a:noFill/>
        </p:spPr>
        <p:txBody>
          <a:bodyPr wrap="square" rtlCol="0">
            <a:spAutoFit/>
          </a:bodyPr>
          <a:lstStyle/>
          <a:p>
            <a:pPr algn="ctr"/>
            <a:r>
              <a:rPr lang="fr-FR" sz="1050" dirty="0"/>
              <a:t>Compatible </a:t>
            </a:r>
          </a:p>
        </p:txBody>
      </p:sp>
      <p:pic>
        <p:nvPicPr>
          <p:cNvPr id="13" name="Picture 12">
            <a:extLst>
              <a:ext uri="{FF2B5EF4-FFF2-40B4-BE49-F238E27FC236}">
                <a16:creationId xmlns:a16="http://schemas.microsoft.com/office/drawing/2014/main" id="{3ADB0C6F-1A07-AF7F-C35C-240C72D80238}"/>
              </a:ext>
            </a:extLst>
          </p:cNvPr>
          <p:cNvPicPr>
            <a:picLocks noChangeAspect="1"/>
          </p:cNvPicPr>
          <p:nvPr/>
        </p:nvPicPr>
        <p:blipFill>
          <a:blip r:embed="rId7"/>
          <a:stretch>
            <a:fillRect/>
          </a:stretch>
        </p:blipFill>
        <p:spPr>
          <a:xfrm>
            <a:off x="7620000" y="1762113"/>
            <a:ext cx="863599" cy="642056"/>
          </a:xfrm>
          <a:prstGeom prst="rect">
            <a:avLst/>
          </a:prstGeom>
        </p:spPr>
      </p:pic>
      <p:sp>
        <p:nvSpPr>
          <p:cNvPr id="14" name="TextBox 13">
            <a:extLst>
              <a:ext uri="{FF2B5EF4-FFF2-40B4-BE49-F238E27FC236}">
                <a16:creationId xmlns:a16="http://schemas.microsoft.com/office/drawing/2014/main" id="{81DBC382-EB4F-4344-7FB9-2DF417D68F03}"/>
              </a:ext>
            </a:extLst>
          </p:cNvPr>
          <p:cNvSpPr txBox="1"/>
          <p:nvPr/>
        </p:nvSpPr>
        <p:spPr>
          <a:xfrm>
            <a:off x="874929" y="703891"/>
            <a:ext cx="2587568" cy="400110"/>
          </a:xfrm>
          <a:prstGeom prst="rect">
            <a:avLst/>
          </a:prstGeom>
          <a:noFill/>
        </p:spPr>
        <p:txBody>
          <a:bodyPr wrap="none" rtlCol="0">
            <a:spAutoFit/>
          </a:bodyPr>
          <a:lstStyle/>
          <a:p>
            <a:r>
              <a:rPr lang="fr-FR" sz="2000" dirty="0">
                <a:solidFill>
                  <a:srgbClr val="002060"/>
                </a:solidFill>
                <a:latin typeface="Open Sans ExtraBold"/>
                <a:ea typeface="Open Sans ExtraBold"/>
                <a:cs typeface="Open Sans ExtraBold"/>
              </a:rPr>
              <a:t>Analyse du besoin</a:t>
            </a:r>
          </a:p>
        </p:txBody>
      </p:sp>
      <p:sp>
        <p:nvSpPr>
          <p:cNvPr id="2" name="Oval 1">
            <a:extLst>
              <a:ext uri="{FF2B5EF4-FFF2-40B4-BE49-F238E27FC236}">
                <a16:creationId xmlns:a16="http://schemas.microsoft.com/office/drawing/2014/main" id="{5360B609-A7DD-AA92-F895-6DD3437B5179}"/>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16</a:t>
            </a:r>
            <a:endParaRPr lang="fr-FR" sz="1200" dirty="0">
              <a:solidFill>
                <a:schemeClr val="tx1"/>
              </a:solidFill>
            </a:endParaRPr>
          </a:p>
        </p:txBody>
      </p:sp>
      <p:sp>
        <p:nvSpPr>
          <p:cNvPr id="3" name="ZoneTexte 2">
            <a:extLst>
              <a:ext uri="{FF2B5EF4-FFF2-40B4-BE49-F238E27FC236}">
                <a16:creationId xmlns:a16="http://schemas.microsoft.com/office/drawing/2014/main" id="{FEA21ABA-62A8-6F3E-10B3-01EB41103E34}"/>
              </a:ext>
            </a:extLst>
          </p:cNvPr>
          <p:cNvSpPr txBox="1"/>
          <p:nvPr/>
        </p:nvSpPr>
        <p:spPr>
          <a:xfrm>
            <a:off x="2259936" y="3225120"/>
            <a:ext cx="2665850" cy="307777"/>
          </a:xfrm>
          <a:prstGeom prst="rect">
            <a:avLst/>
          </a:prstGeom>
          <a:solidFill>
            <a:schemeClr val="accent2"/>
          </a:solidFill>
        </p:spPr>
        <p:txBody>
          <a:bodyPr wrap="square" rtlCol="0">
            <a:spAutoFit/>
          </a:bodyPr>
          <a:lstStyle/>
          <a:p>
            <a:r>
              <a:rPr lang="fr-FR" dirty="0">
                <a:latin typeface="Arial Narrow" panose="020B0606020202030204" pitchFamily="34" charset="0"/>
              </a:rPr>
              <a:t>Support des données massives</a:t>
            </a:r>
          </a:p>
        </p:txBody>
      </p:sp>
      <p:sp>
        <p:nvSpPr>
          <p:cNvPr id="12" name="ZoneTexte 11">
            <a:extLst>
              <a:ext uri="{FF2B5EF4-FFF2-40B4-BE49-F238E27FC236}">
                <a16:creationId xmlns:a16="http://schemas.microsoft.com/office/drawing/2014/main" id="{46F8DCB7-63C2-F2D0-982F-309505918699}"/>
              </a:ext>
            </a:extLst>
          </p:cNvPr>
          <p:cNvSpPr txBox="1"/>
          <p:nvPr/>
        </p:nvSpPr>
        <p:spPr>
          <a:xfrm>
            <a:off x="2288535" y="3858153"/>
            <a:ext cx="2665850" cy="307777"/>
          </a:xfrm>
          <a:prstGeom prst="rect">
            <a:avLst/>
          </a:prstGeom>
          <a:solidFill>
            <a:schemeClr val="accent2"/>
          </a:solidFill>
        </p:spPr>
        <p:txBody>
          <a:bodyPr wrap="square" rtlCol="0">
            <a:spAutoFit/>
          </a:bodyPr>
          <a:lstStyle/>
          <a:p>
            <a:r>
              <a:rPr lang="fr-FR" dirty="0">
                <a:latin typeface="Arial Narrow" panose="020B0606020202030204" pitchFamily="34" charset="0"/>
              </a:rPr>
              <a:t>Datawarehouse intégré</a:t>
            </a:r>
          </a:p>
        </p:txBody>
      </p:sp>
      <p:sp>
        <p:nvSpPr>
          <p:cNvPr id="15" name="ZoneTexte 14">
            <a:extLst>
              <a:ext uri="{FF2B5EF4-FFF2-40B4-BE49-F238E27FC236}">
                <a16:creationId xmlns:a16="http://schemas.microsoft.com/office/drawing/2014/main" id="{21872392-433C-446F-EFF3-02E376A9658C}"/>
              </a:ext>
            </a:extLst>
          </p:cNvPr>
          <p:cNvSpPr txBox="1"/>
          <p:nvPr/>
        </p:nvSpPr>
        <p:spPr>
          <a:xfrm>
            <a:off x="2253497" y="2571750"/>
            <a:ext cx="2665850" cy="307777"/>
          </a:xfrm>
          <a:prstGeom prst="rect">
            <a:avLst/>
          </a:prstGeom>
          <a:solidFill>
            <a:schemeClr val="accent2"/>
          </a:solidFill>
        </p:spPr>
        <p:txBody>
          <a:bodyPr wrap="square" rtlCol="0">
            <a:spAutoFit/>
          </a:bodyPr>
          <a:lstStyle/>
          <a:p>
            <a:r>
              <a:rPr lang="fr-FR" dirty="0">
                <a:latin typeface="Arial Narrow" panose="020B0606020202030204" pitchFamily="34" charset="0"/>
              </a:rPr>
              <a:t>Compatibilité forte avec l’ERP SAP</a:t>
            </a:r>
          </a:p>
        </p:txBody>
      </p:sp>
    </p:spTree>
    <p:extLst>
      <p:ext uri="{BB962C8B-B14F-4D97-AF65-F5344CB8AC3E}">
        <p14:creationId xmlns:p14="http://schemas.microsoft.com/office/powerpoint/2010/main" val="3799024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F84446-9F9C-717A-F176-E66BC6444282}"/>
              </a:ext>
            </a:extLst>
          </p:cNvPr>
          <p:cNvSpPr/>
          <p:nvPr/>
        </p:nvSpPr>
        <p:spPr>
          <a:xfrm>
            <a:off x="1042482" y="1175035"/>
            <a:ext cx="4878054" cy="307777"/>
          </a:xfrm>
          <a:prstGeom prst="rect">
            <a:avLst/>
          </a:prstGeom>
        </p:spPr>
        <p:txBody>
          <a:bodyPr wrap="square">
            <a:spAutoFit/>
          </a:bodyPr>
          <a:lstStyle/>
          <a:p>
            <a:r>
              <a:rPr lang="fr-FR" b="1" dirty="0">
                <a:solidFill>
                  <a:srgbClr val="0070C0"/>
                </a:solidFill>
                <a:latin typeface="MS PGothic" panose="020B0600070205080204" pitchFamily="34" charset="-128"/>
                <a:ea typeface="MS PGothic" panose="020B0600070205080204" pitchFamily="34" charset="-128"/>
              </a:rPr>
              <a:t>Les outils proposés pour le Reporting</a:t>
            </a:r>
          </a:p>
        </p:txBody>
      </p:sp>
      <p:pic>
        <p:nvPicPr>
          <p:cNvPr id="5" name="Picture 4">
            <a:extLst>
              <a:ext uri="{FF2B5EF4-FFF2-40B4-BE49-F238E27FC236}">
                <a16:creationId xmlns:a16="http://schemas.microsoft.com/office/drawing/2014/main" id="{2CF933DB-C932-5499-1B04-2EBB579010F8}"/>
              </a:ext>
            </a:extLst>
          </p:cNvPr>
          <p:cNvPicPr>
            <a:picLocks noChangeAspect="1"/>
          </p:cNvPicPr>
          <p:nvPr/>
        </p:nvPicPr>
        <p:blipFill>
          <a:blip r:embed="rId3"/>
          <a:stretch>
            <a:fillRect/>
          </a:stretch>
        </p:blipFill>
        <p:spPr>
          <a:xfrm>
            <a:off x="2078785" y="1622324"/>
            <a:ext cx="6591301" cy="2813252"/>
          </a:xfrm>
          <a:prstGeom prst="rect">
            <a:avLst/>
          </a:prstGeom>
        </p:spPr>
      </p:pic>
      <p:pic>
        <p:nvPicPr>
          <p:cNvPr id="6" name="Picture 5">
            <a:extLst>
              <a:ext uri="{FF2B5EF4-FFF2-40B4-BE49-F238E27FC236}">
                <a16:creationId xmlns:a16="http://schemas.microsoft.com/office/drawing/2014/main" id="{B08D89F1-87A2-F61D-C658-05563F1BAA43}"/>
              </a:ext>
            </a:extLst>
          </p:cNvPr>
          <p:cNvPicPr/>
          <p:nvPr/>
        </p:nvPicPr>
        <p:blipFill>
          <a:blip r:embed="rId4"/>
          <a:stretch>
            <a:fillRect/>
          </a:stretch>
        </p:blipFill>
        <p:spPr>
          <a:xfrm>
            <a:off x="403609" y="2710215"/>
            <a:ext cx="250038" cy="261610"/>
          </a:xfrm>
          <a:prstGeom prst="rect">
            <a:avLst/>
          </a:prstGeom>
          <a:noFill/>
          <a:ln>
            <a:noFill/>
            <a:prstDash/>
          </a:ln>
        </p:spPr>
      </p:pic>
      <p:sp>
        <p:nvSpPr>
          <p:cNvPr id="7" name="TextBox 6">
            <a:extLst>
              <a:ext uri="{FF2B5EF4-FFF2-40B4-BE49-F238E27FC236}">
                <a16:creationId xmlns:a16="http://schemas.microsoft.com/office/drawing/2014/main" id="{DE8B6074-B9AF-3DC6-4F8D-FF8458E4AABB}"/>
              </a:ext>
            </a:extLst>
          </p:cNvPr>
          <p:cNvSpPr txBox="1"/>
          <p:nvPr/>
        </p:nvSpPr>
        <p:spPr>
          <a:xfrm>
            <a:off x="618608" y="2723873"/>
            <a:ext cx="1314169" cy="261610"/>
          </a:xfrm>
          <a:prstGeom prst="rect">
            <a:avLst/>
          </a:prstGeom>
          <a:noFill/>
        </p:spPr>
        <p:txBody>
          <a:bodyPr wrap="square" rtlCol="0">
            <a:spAutoFit/>
          </a:bodyPr>
          <a:lstStyle/>
          <a:p>
            <a:pPr algn="ctr"/>
            <a:r>
              <a:rPr lang="fr-FR" sz="1050" dirty="0"/>
              <a:t>Non compatible</a:t>
            </a:r>
          </a:p>
        </p:txBody>
      </p:sp>
      <p:pic>
        <p:nvPicPr>
          <p:cNvPr id="8" name="Picture 7">
            <a:extLst>
              <a:ext uri="{FF2B5EF4-FFF2-40B4-BE49-F238E27FC236}">
                <a16:creationId xmlns:a16="http://schemas.microsoft.com/office/drawing/2014/main" id="{F8662BB9-B52C-9C6E-40CA-9B392A17DDCB}"/>
              </a:ext>
            </a:extLst>
          </p:cNvPr>
          <p:cNvPicPr/>
          <p:nvPr/>
        </p:nvPicPr>
        <p:blipFill>
          <a:blip r:embed="rId5"/>
          <a:stretch>
            <a:fillRect/>
          </a:stretch>
        </p:blipFill>
        <p:spPr>
          <a:xfrm>
            <a:off x="403609" y="3780754"/>
            <a:ext cx="250039" cy="237180"/>
          </a:xfrm>
          <a:prstGeom prst="rect">
            <a:avLst/>
          </a:prstGeom>
          <a:noFill/>
          <a:ln>
            <a:noFill/>
            <a:prstDash/>
          </a:ln>
        </p:spPr>
      </p:pic>
      <p:sp>
        <p:nvSpPr>
          <p:cNvPr id="9" name="TextBox 8">
            <a:extLst>
              <a:ext uri="{FF2B5EF4-FFF2-40B4-BE49-F238E27FC236}">
                <a16:creationId xmlns:a16="http://schemas.microsoft.com/office/drawing/2014/main" id="{EBECC41E-B313-0C7B-1DE6-67F0E278A89A}"/>
              </a:ext>
            </a:extLst>
          </p:cNvPr>
          <p:cNvSpPr txBox="1"/>
          <p:nvPr/>
        </p:nvSpPr>
        <p:spPr>
          <a:xfrm>
            <a:off x="618608" y="3735043"/>
            <a:ext cx="1125192" cy="430887"/>
          </a:xfrm>
          <a:prstGeom prst="rect">
            <a:avLst/>
          </a:prstGeom>
          <a:noFill/>
        </p:spPr>
        <p:txBody>
          <a:bodyPr wrap="square" rtlCol="0">
            <a:spAutoFit/>
          </a:bodyPr>
          <a:lstStyle/>
          <a:p>
            <a:pPr algn="ctr"/>
            <a:r>
              <a:rPr lang="fr-FR" sz="1050" dirty="0"/>
              <a:t>Compatible avec critique</a:t>
            </a:r>
          </a:p>
        </p:txBody>
      </p:sp>
      <p:pic>
        <p:nvPicPr>
          <p:cNvPr id="10" name="Picture 9">
            <a:extLst>
              <a:ext uri="{FF2B5EF4-FFF2-40B4-BE49-F238E27FC236}">
                <a16:creationId xmlns:a16="http://schemas.microsoft.com/office/drawing/2014/main" id="{686E2DD5-1018-0F21-90E6-4054BE999040}"/>
              </a:ext>
            </a:extLst>
          </p:cNvPr>
          <p:cNvPicPr/>
          <p:nvPr/>
        </p:nvPicPr>
        <p:blipFill>
          <a:blip r:embed="rId6"/>
          <a:stretch>
            <a:fillRect/>
          </a:stretch>
        </p:blipFill>
        <p:spPr>
          <a:xfrm>
            <a:off x="416681" y="3230218"/>
            <a:ext cx="250038" cy="261610"/>
          </a:xfrm>
          <a:prstGeom prst="rect">
            <a:avLst/>
          </a:prstGeom>
          <a:noFill/>
          <a:ln>
            <a:noFill/>
            <a:prstDash/>
          </a:ln>
        </p:spPr>
      </p:pic>
      <p:sp>
        <p:nvSpPr>
          <p:cNvPr id="11" name="TextBox 10">
            <a:extLst>
              <a:ext uri="{FF2B5EF4-FFF2-40B4-BE49-F238E27FC236}">
                <a16:creationId xmlns:a16="http://schemas.microsoft.com/office/drawing/2014/main" id="{A715FC41-7983-88DE-E3F0-81F0E2F9F2DF}"/>
              </a:ext>
            </a:extLst>
          </p:cNvPr>
          <p:cNvSpPr txBox="1"/>
          <p:nvPr/>
        </p:nvSpPr>
        <p:spPr>
          <a:xfrm>
            <a:off x="666719" y="3225120"/>
            <a:ext cx="1028971" cy="261610"/>
          </a:xfrm>
          <a:prstGeom prst="rect">
            <a:avLst/>
          </a:prstGeom>
          <a:noFill/>
        </p:spPr>
        <p:txBody>
          <a:bodyPr wrap="square" rtlCol="0">
            <a:spAutoFit/>
          </a:bodyPr>
          <a:lstStyle/>
          <a:p>
            <a:pPr algn="ctr"/>
            <a:r>
              <a:rPr lang="fr-FR" sz="1050" dirty="0"/>
              <a:t>Compatible </a:t>
            </a:r>
          </a:p>
        </p:txBody>
      </p:sp>
      <p:pic>
        <p:nvPicPr>
          <p:cNvPr id="13" name="Picture 12">
            <a:extLst>
              <a:ext uri="{FF2B5EF4-FFF2-40B4-BE49-F238E27FC236}">
                <a16:creationId xmlns:a16="http://schemas.microsoft.com/office/drawing/2014/main" id="{7A4BBE54-FF63-0079-E210-6C578A1BFE93}"/>
              </a:ext>
            </a:extLst>
          </p:cNvPr>
          <p:cNvPicPr>
            <a:picLocks noChangeAspect="1"/>
          </p:cNvPicPr>
          <p:nvPr/>
        </p:nvPicPr>
        <p:blipFill>
          <a:blip r:embed="rId7"/>
          <a:stretch>
            <a:fillRect/>
          </a:stretch>
        </p:blipFill>
        <p:spPr>
          <a:xfrm>
            <a:off x="4130657" y="3857074"/>
            <a:ext cx="882685" cy="424688"/>
          </a:xfrm>
          <a:prstGeom prst="rect">
            <a:avLst/>
          </a:prstGeom>
        </p:spPr>
      </p:pic>
      <p:pic>
        <p:nvPicPr>
          <p:cNvPr id="15" name="Picture 14">
            <a:extLst>
              <a:ext uri="{FF2B5EF4-FFF2-40B4-BE49-F238E27FC236}">
                <a16:creationId xmlns:a16="http://schemas.microsoft.com/office/drawing/2014/main" id="{1671E2F4-53CA-49BF-E7E1-ACC00574E51D}"/>
              </a:ext>
            </a:extLst>
          </p:cNvPr>
          <p:cNvPicPr>
            <a:picLocks noChangeAspect="1"/>
          </p:cNvPicPr>
          <p:nvPr/>
        </p:nvPicPr>
        <p:blipFill>
          <a:blip r:embed="rId8"/>
          <a:stretch>
            <a:fillRect/>
          </a:stretch>
        </p:blipFill>
        <p:spPr>
          <a:xfrm>
            <a:off x="5374435" y="1724013"/>
            <a:ext cx="806464" cy="698279"/>
          </a:xfrm>
          <a:prstGeom prst="rect">
            <a:avLst/>
          </a:prstGeom>
        </p:spPr>
      </p:pic>
      <p:pic>
        <p:nvPicPr>
          <p:cNvPr id="17" name="Picture 16">
            <a:extLst>
              <a:ext uri="{FF2B5EF4-FFF2-40B4-BE49-F238E27FC236}">
                <a16:creationId xmlns:a16="http://schemas.microsoft.com/office/drawing/2014/main" id="{1505588C-E86B-65F2-845A-6D9171C95450}"/>
              </a:ext>
            </a:extLst>
          </p:cNvPr>
          <p:cNvPicPr>
            <a:picLocks noChangeAspect="1"/>
          </p:cNvPicPr>
          <p:nvPr/>
        </p:nvPicPr>
        <p:blipFill>
          <a:blip r:embed="rId9"/>
          <a:stretch>
            <a:fillRect/>
          </a:stretch>
        </p:blipFill>
        <p:spPr>
          <a:xfrm>
            <a:off x="5200650" y="1898638"/>
            <a:ext cx="173785" cy="444523"/>
          </a:xfrm>
          <a:prstGeom prst="rect">
            <a:avLst/>
          </a:prstGeom>
        </p:spPr>
      </p:pic>
      <p:pic>
        <p:nvPicPr>
          <p:cNvPr id="19" name="Picture 18">
            <a:extLst>
              <a:ext uri="{FF2B5EF4-FFF2-40B4-BE49-F238E27FC236}">
                <a16:creationId xmlns:a16="http://schemas.microsoft.com/office/drawing/2014/main" id="{1A567E43-1EB8-48F6-C8D8-407BFA4C493D}"/>
              </a:ext>
            </a:extLst>
          </p:cNvPr>
          <p:cNvPicPr>
            <a:picLocks noChangeAspect="1"/>
          </p:cNvPicPr>
          <p:nvPr/>
        </p:nvPicPr>
        <p:blipFill>
          <a:blip r:embed="rId9"/>
          <a:stretch>
            <a:fillRect/>
          </a:stretch>
        </p:blipFill>
        <p:spPr>
          <a:xfrm>
            <a:off x="6142748" y="1866888"/>
            <a:ext cx="184159" cy="444523"/>
          </a:xfrm>
          <a:prstGeom prst="rect">
            <a:avLst/>
          </a:prstGeom>
        </p:spPr>
      </p:pic>
      <p:sp>
        <p:nvSpPr>
          <p:cNvPr id="20" name="TextBox 19">
            <a:extLst>
              <a:ext uri="{FF2B5EF4-FFF2-40B4-BE49-F238E27FC236}">
                <a16:creationId xmlns:a16="http://schemas.microsoft.com/office/drawing/2014/main" id="{D8795878-4B18-3A85-04AB-D065527AFEE7}"/>
              </a:ext>
            </a:extLst>
          </p:cNvPr>
          <p:cNvSpPr txBox="1"/>
          <p:nvPr/>
        </p:nvSpPr>
        <p:spPr>
          <a:xfrm>
            <a:off x="874929" y="703891"/>
            <a:ext cx="2587568" cy="400110"/>
          </a:xfrm>
          <a:prstGeom prst="rect">
            <a:avLst/>
          </a:prstGeom>
          <a:noFill/>
        </p:spPr>
        <p:txBody>
          <a:bodyPr wrap="none" rtlCol="0">
            <a:spAutoFit/>
          </a:bodyPr>
          <a:lstStyle/>
          <a:p>
            <a:r>
              <a:rPr lang="fr-FR" sz="2000" dirty="0">
                <a:solidFill>
                  <a:srgbClr val="002060"/>
                </a:solidFill>
                <a:latin typeface="Open Sans ExtraBold"/>
                <a:ea typeface="Open Sans ExtraBold"/>
                <a:cs typeface="Open Sans ExtraBold"/>
              </a:rPr>
              <a:t>Analyse du besoin</a:t>
            </a:r>
          </a:p>
        </p:txBody>
      </p:sp>
      <p:sp>
        <p:nvSpPr>
          <p:cNvPr id="2" name="Oval 1">
            <a:extLst>
              <a:ext uri="{FF2B5EF4-FFF2-40B4-BE49-F238E27FC236}">
                <a16:creationId xmlns:a16="http://schemas.microsoft.com/office/drawing/2014/main" id="{2596AC67-7C0C-C1A3-7443-EDDD2A7732E8}"/>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17</a:t>
            </a:r>
            <a:endParaRPr lang="fr-FR" sz="1200" dirty="0">
              <a:solidFill>
                <a:schemeClr val="tx1"/>
              </a:solidFill>
            </a:endParaRPr>
          </a:p>
        </p:txBody>
      </p:sp>
    </p:spTree>
    <p:extLst>
      <p:ext uri="{BB962C8B-B14F-4D97-AF65-F5344CB8AC3E}">
        <p14:creationId xmlns:p14="http://schemas.microsoft.com/office/powerpoint/2010/main" val="1533075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F84446-9F9C-717A-F176-E66BC6444282}"/>
              </a:ext>
            </a:extLst>
          </p:cNvPr>
          <p:cNvSpPr/>
          <p:nvPr/>
        </p:nvSpPr>
        <p:spPr>
          <a:xfrm>
            <a:off x="1043689" y="1188218"/>
            <a:ext cx="4878054" cy="307777"/>
          </a:xfrm>
          <a:prstGeom prst="rect">
            <a:avLst/>
          </a:prstGeom>
        </p:spPr>
        <p:txBody>
          <a:bodyPr wrap="square">
            <a:spAutoFit/>
          </a:bodyPr>
          <a:lstStyle/>
          <a:p>
            <a:r>
              <a:rPr lang="fr-FR" b="1" dirty="0">
                <a:solidFill>
                  <a:srgbClr val="0070C0"/>
                </a:solidFill>
                <a:latin typeface="MS PGothic" panose="020B0600070205080204" pitchFamily="34" charset="-128"/>
                <a:ea typeface="MS PGothic" panose="020B0600070205080204" pitchFamily="34" charset="-128"/>
              </a:rPr>
              <a:t>Les outils proposés pour le Planning</a:t>
            </a:r>
          </a:p>
        </p:txBody>
      </p:sp>
      <p:pic>
        <p:nvPicPr>
          <p:cNvPr id="5" name="Picture 4">
            <a:extLst>
              <a:ext uri="{FF2B5EF4-FFF2-40B4-BE49-F238E27FC236}">
                <a16:creationId xmlns:a16="http://schemas.microsoft.com/office/drawing/2014/main" id="{2CF933DB-C932-5499-1B04-2EBB579010F8}"/>
              </a:ext>
            </a:extLst>
          </p:cNvPr>
          <p:cNvPicPr>
            <a:picLocks noChangeAspect="1"/>
          </p:cNvPicPr>
          <p:nvPr/>
        </p:nvPicPr>
        <p:blipFill>
          <a:blip r:embed="rId3"/>
          <a:stretch>
            <a:fillRect/>
          </a:stretch>
        </p:blipFill>
        <p:spPr>
          <a:xfrm>
            <a:off x="1885980" y="1627608"/>
            <a:ext cx="6591301" cy="2813252"/>
          </a:xfrm>
          <a:prstGeom prst="rect">
            <a:avLst/>
          </a:prstGeom>
        </p:spPr>
      </p:pic>
      <p:pic>
        <p:nvPicPr>
          <p:cNvPr id="6" name="Picture 5">
            <a:extLst>
              <a:ext uri="{FF2B5EF4-FFF2-40B4-BE49-F238E27FC236}">
                <a16:creationId xmlns:a16="http://schemas.microsoft.com/office/drawing/2014/main" id="{B08D89F1-87A2-F61D-C658-05563F1BAA43}"/>
              </a:ext>
            </a:extLst>
          </p:cNvPr>
          <p:cNvPicPr/>
          <p:nvPr/>
        </p:nvPicPr>
        <p:blipFill>
          <a:blip r:embed="rId4"/>
          <a:stretch>
            <a:fillRect/>
          </a:stretch>
        </p:blipFill>
        <p:spPr>
          <a:xfrm>
            <a:off x="403609" y="2710215"/>
            <a:ext cx="250038" cy="261610"/>
          </a:xfrm>
          <a:prstGeom prst="rect">
            <a:avLst/>
          </a:prstGeom>
          <a:noFill/>
          <a:ln>
            <a:noFill/>
            <a:prstDash/>
          </a:ln>
        </p:spPr>
      </p:pic>
      <p:sp>
        <p:nvSpPr>
          <p:cNvPr id="7" name="TextBox 6">
            <a:extLst>
              <a:ext uri="{FF2B5EF4-FFF2-40B4-BE49-F238E27FC236}">
                <a16:creationId xmlns:a16="http://schemas.microsoft.com/office/drawing/2014/main" id="{DE8B6074-B9AF-3DC6-4F8D-FF8458E4AABB}"/>
              </a:ext>
            </a:extLst>
          </p:cNvPr>
          <p:cNvSpPr txBox="1"/>
          <p:nvPr/>
        </p:nvSpPr>
        <p:spPr>
          <a:xfrm>
            <a:off x="618608" y="2723873"/>
            <a:ext cx="1314169" cy="261610"/>
          </a:xfrm>
          <a:prstGeom prst="rect">
            <a:avLst/>
          </a:prstGeom>
          <a:noFill/>
        </p:spPr>
        <p:txBody>
          <a:bodyPr wrap="square" rtlCol="0">
            <a:spAutoFit/>
          </a:bodyPr>
          <a:lstStyle/>
          <a:p>
            <a:pPr algn="ctr"/>
            <a:r>
              <a:rPr lang="fr-FR" sz="1050" dirty="0"/>
              <a:t>Non compatible</a:t>
            </a:r>
          </a:p>
        </p:txBody>
      </p:sp>
      <p:pic>
        <p:nvPicPr>
          <p:cNvPr id="8" name="Picture 7">
            <a:extLst>
              <a:ext uri="{FF2B5EF4-FFF2-40B4-BE49-F238E27FC236}">
                <a16:creationId xmlns:a16="http://schemas.microsoft.com/office/drawing/2014/main" id="{F8662BB9-B52C-9C6E-40CA-9B392A17DDCB}"/>
              </a:ext>
            </a:extLst>
          </p:cNvPr>
          <p:cNvPicPr/>
          <p:nvPr/>
        </p:nvPicPr>
        <p:blipFill>
          <a:blip r:embed="rId5"/>
          <a:stretch>
            <a:fillRect/>
          </a:stretch>
        </p:blipFill>
        <p:spPr>
          <a:xfrm>
            <a:off x="403609" y="3780754"/>
            <a:ext cx="250039" cy="237180"/>
          </a:xfrm>
          <a:prstGeom prst="rect">
            <a:avLst/>
          </a:prstGeom>
          <a:noFill/>
          <a:ln>
            <a:noFill/>
            <a:prstDash/>
          </a:ln>
        </p:spPr>
      </p:pic>
      <p:sp>
        <p:nvSpPr>
          <p:cNvPr id="9" name="TextBox 8">
            <a:extLst>
              <a:ext uri="{FF2B5EF4-FFF2-40B4-BE49-F238E27FC236}">
                <a16:creationId xmlns:a16="http://schemas.microsoft.com/office/drawing/2014/main" id="{EBECC41E-B313-0C7B-1DE6-67F0E278A89A}"/>
              </a:ext>
            </a:extLst>
          </p:cNvPr>
          <p:cNvSpPr txBox="1"/>
          <p:nvPr/>
        </p:nvSpPr>
        <p:spPr>
          <a:xfrm>
            <a:off x="618608" y="3735043"/>
            <a:ext cx="1125192" cy="430887"/>
          </a:xfrm>
          <a:prstGeom prst="rect">
            <a:avLst/>
          </a:prstGeom>
          <a:noFill/>
        </p:spPr>
        <p:txBody>
          <a:bodyPr wrap="square" rtlCol="0">
            <a:spAutoFit/>
          </a:bodyPr>
          <a:lstStyle/>
          <a:p>
            <a:pPr algn="ctr"/>
            <a:r>
              <a:rPr lang="fr-FR" sz="1050" dirty="0"/>
              <a:t>Compatible avec critique</a:t>
            </a:r>
          </a:p>
        </p:txBody>
      </p:sp>
      <p:pic>
        <p:nvPicPr>
          <p:cNvPr id="10" name="Picture 9">
            <a:extLst>
              <a:ext uri="{FF2B5EF4-FFF2-40B4-BE49-F238E27FC236}">
                <a16:creationId xmlns:a16="http://schemas.microsoft.com/office/drawing/2014/main" id="{686E2DD5-1018-0F21-90E6-4054BE999040}"/>
              </a:ext>
            </a:extLst>
          </p:cNvPr>
          <p:cNvPicPr/>
          <p:nvPr/>
        </p:nvPicPr>
        <p:blipFill>
          <a:blip r:embed="rId6"/>
          <a:stretch>
            <a:fillRect/>
          </a:stretch>
        </p:blipFill>
        <p:spPr>
          <a:xfrm>
            <a:off x="416681" y="3230218"/>
            <a:ext cx="250038" cy="261610"/>
          </a:xfrm>
          <a:prstGeom prst="rect">
            <a:avLst/>
          </a:prstGeom>
          <a:noFill/>
          <a:ln>
            <a:noFill/>
            <a:prstDash/>
          </a:ln>
        </p:spPr>
      </p:pic>
      <p:sp>
        <p:nvSpPr>
          <p:cNvPr id="11" name="TextBox 10">
            <a:extLst>
              <a:ext uri="{FF2B5EF4-FFF2-40B4-BE49-F238E27FC236}">
                <a16:creationId xmlns:a16="http://schemas.microsoft.com/office/drawing/2014/main" id="{A715FC41-7983-88DE-E3F0-81F0E2F9F2DF}"/>
              </a:ext>
            </a:extLst>
          </p:cNvPr>
          <p:cNvSpPr txBox="1"/>
          <p:nvPr/>
        </p:nvSpPr>
        <p:spPr>
          <a:xfrm>
            <a:off x="666719" y="3225120"/>
            <a:ext cx="1028971" cy="261610"/>
          </a:xfrm>
          <a:prstGeom prst="rect">
            <a:avLst/>
          </a:prstGeom>
          <a:noFill/>
        </p:spPr>
        <p:txBody>
          <a:bodyPr wrap="square" rtlCol="0">
            <a:spAutoFit/>
          </a:bodyPr>
          <a:lstStyle/>
          <a:p>
            <a:pPr algn="ctr"/>
            <a:r>
              <a:rPr lang="fr-FR" sz="1050" dirty="0"/>
              <a:t>Compatible </a:t>
            </a:r>
          </a:p>
        </p:txBody>
      </p:sp>
      <p:pic>
        <p:nvPicPr>
          <p:cNvPr id="13" name="Picture 12">
            <a:extLst>
              <a:ext uri="{FF2B5EF4-FFF2-40B4-BE49-F238E27FC236}">
                <a16:creationId xmlns:a16="http://schemas.microsoft.com/office/drawing/2014/main" id="{7A4BBE54-FF63-0079-E210-6C578A1BFE93}"/>
              </a:ext>
            </a:extLst>
          </p:cNvPr>
          <p:cNvPicPr>
            <a:picLocks noChangeAspect="1"/>
          </p:cNvPicPr>
          <p:nvPr/>
        </p:nvPicPr>
        <p:blipFill>
          <a:blip r:embed="rId7"/>
          <a:stretch>
            <a:fillRect/>
          </a:stretch>
        </p:blipFill>
        <p:spPr>
          <a:xfrm>
            <a:off x="3937852" y="3862358"/>
            <a:ext cx="882685" cy="424688"/>
          </a:xfrm>
          <a:prstGeom prst="rect">
            <a:avLst/>
          </a:prstGeom>
        </p:spPr>
      </p:pic>
      <p:pic>
        <p:nvPicPr>
          <p:cNvPr id="3" name="Picture 2">
            <a:extLst>
              <a:ext uri="{FF2B5EF4-FFF2-40B4-BE49-F238E27FC236}">
                <a16:creationId xmlns:a16="http://schemas.microsoft.com/office/drawing/2014/main" id="{CC72409C-D0EA-85D0-A115-8716832C7AF3}"/>
              </a:ext>
            </a:extLst>
          </p:cNvPr>
          <p:cNvPicPr>
            <a:picLocks noChangeAspect="1"/>
          </p:cNvPicPr>
          <p:nvPr/>
        </p:nvPicPr>
        <p:blipFill>
          <a:blip r:embed="rId8"/>
          <a:stretch>
            <a:fillRect/>
          </a:stretch>
        </p:blipFill>
        <p:spPr>
          <a:xfrm>
            <a:off x="5055804" y="1739241"/>
            <a:ext cx="1041414" cy="693750"/>
          </a:xfrm>
          <a:prstGeom prst="rect">
            <a:avLst/>
          </a:prstGeom>
        </p:spPr>
      </p:pic>
      <p:pic>
        <p:nvPicPr>
          <p:cNvPr id="1028" name="Picture 4">
            <a:extLst>
              <a:ext uri="{FF2B5EF4-FFF2-40B4-BE49-F238E27FC236}">
                <a16:creationId xmlns:a16="http://schemas.microsoft.com/office/drawing/2014/main" id="{CE4E4F49-AFA0-E8F5-48B7-C6CBDA95DDB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2084" b="7161"/>
          <a:stretch/>
        </p:blipFill>
        <p:spPr bwMode="auto">
          <a:xfrm>
            <a:off x="6213461" y="1739241"/>
            <a:ext cx="952949" cy="76954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B5424E2-592D-1260-9052-FC93C6D093C3}"/>
              </a:ext>
            </a:extLst>
          </p:cNvPr>
          <p:cNvSpPr txBox="1"/>
          <p:nvPr/>
        </p:nvSpPr>
        <p:spPr>
          <a:xfrm>
            <a:off x="1940794" y="4513852"/>
            <a:ext cx="4572000" cy="338554"/>
          </a:xfrm>
          <a:prstGeom prst="rect">
            <a:avLst/>
          </a:prstGeom>
          <a:noFill/>
        </p:spPr>
        <p:txBody>
          <a:bodyPr wrap="square">
            <a:spAutoFit/>
          </a:bodyPr>
          <a:lstStyle/>
          <a:p>
            <a:r>
              <a:rPr lang="fr-FR" sz="1600" b="0" i="0" dirty="0">
                <a:solidFill>
                  <a:schemeClr val="tx1"/>
                </a:solidFill>
                <a:effectLst/>
                <a:latin typeface="Sitka Text" pitchFamily="2" charset="0"/>
              </a:rPr>
              <a:t>Analyse prédictive</a:t>
            </a:r>
            <a:endParaRPr lang="fr-FR" sz="1600" dirty="0">
              <a:solidFill>
                <a:schemeClr val="tx1"/>
              </a:solidFill>
              <a:latin typeface="Sitka Text" pitchFamily="2" charset="0"/>
            </a:endParaRPr>
          </a:p>
        </p:txBody>
      </p:sp>
      <p:pic>
        <p:nvPicPr>
          <p:cNvPr id="18" name="Picture 17">
            <a:extLst>
              <a:ext uri="{FF2B5EF4-FFF2-40B4-BE49-F238E27FC236}">
                <a16:creationId xmlns:a16="http://schemas.microsoft.com/office/drawing/2014/main" id="{A19D8984-5915-437A-1E40-C2EB5F6EF89C}"/>
              </a:ext>
            </a:extLst>
          </p:cNvPr>
          <p:cNvPicPr>
            <a:picLocks noChangeAspect="1"/>
          </p:cNvPicPr>
          <p:nvPr/>
        </p:nvPicPr>
        <p:blipFill>
          <a:blip r:embed="rId10"/>
          <a:stretch>
            <a:fillRect/>
          </a:stretch>
        </p:blipFill>
        <p:spPr>
          <a:xfrm>
            <a:off x="7314113" y="2577034"/>
            <a:ext cx="919532" cy="463574"/>
          </a:xfrm>
          <a:prstGeom prst="rect">
            <a:avLst/>
          </a:prstGeom>
        </p:spPr>
      </p:pic>
      <p:pic>
        <p:nvPicPr>
          <p:cNvPr id="22" name="Picture 21">
            <a:extLst>
              <a:ext uri="{FF2B5EF4-FFF2-40B4-BE49-F238E27FC236}">
                <a16:creationId xmlns:a16="http://schemas.microsoft.com/office/drawing/2014/main" id="{E20D8248-ABA7-6FC1-41FE-CEB83E0A41CE}"/>
              </a:ext>
            </a:extLst>
          </p:cNvPr>
          <p:cNvPicPr>
            <a:picLocks noChangeAspect="1"/>
          </p:cNvPicPr>
          <p:nvPr/>
        </p:nvPicPr>
        <p:blipFill>
          <a:blip r:embed="rId11"/>
          <a:stretch>
            <a:fillRect/>
          </a:stretch>
        </p:blipFill>
        <p:spPr>
          <a:xfrm>
            <a:off x="7314113" y="3230404"/>
            <a:ext cx="647733" cy="463574"/>
          </a:xfrm>
          <a:prstGeom prst="rect">
            <a:avLst/>
          </a:prstGeom>
        </p:spPr>
      </p:pic>
      <p:pic>
        <p:nvPicPr>
          <p:cNvPr id="24" name="Picture 23">
            <a:extLst>
              <a:ext uri="{FF2B5EF4-FFF2-40B4-BE49-F238E27FC236}">
                <a16:creationId xmlns:a16="http://schemas.microsoft.com/office/drawing/2014/main" id="{715C0215-65E5-230D-0C8A-C0188E581019}"/>
              </a:ext>
            </a:extLst>
          </p:cNvPr>
          <p:cNvPicPr>
            <a:picLocks noChangeAspect="1"/>
          </p:cNvPicPr>
          <p:nvPr/>
        </p:nvPicPr>
        <p:blipFill>
          <a:blip r:embed="rId12"/>
          <a:stretch>
            <a:fillRect/>
          </a:stretch>
        </p:blipFill>
        <p:spPr>
          <a:xfrm>
            <a:off x="7337090" y="3897549"/>
            <a:ext cx="635033" cy="438173"/>
          </a:xfrm>
          <a:prstGeom prst="rect">
            <a:avLst/>
          </a:prstGeom>
        </p:spPr>
      </p:pic>
      <p:pic>
        <p:nvPicPr>
          <p:cNvPr id="25" name="Picture 24">
            <a:extLst>
              <a:ext uri="{FF2B5EF4-FFF2-40B4-BE49-F238E27FC236}">
                <a16:creationId xmlns:a16="http://schemas.microsoft.com/office/drawing/2014/main" id="{1F1EF7C4-2E76-635D-EBE9-89841DC1CCA1}"/>
              </a:ext>
            </a:extLst>
          </p:cNvPr>
          <p:cNvPicPr/>
          <p:nvPr/>
        </p:nvPicPr>
        <p:blipFill>
          <a:blip r:embed="rId4"/>
          <a:stretch>
            <a:fillRect/>
          </a:stretch>
        </p:blipFill>
        <p:spPr>
          <a:xfrm>
            <a:off x="6512794" y="4512211"/>
            <a:ext cx="250038" cy="261610"/>
          </a:xfrm>
          <a:prstGeom prst="rect">
            <a:avLst/>
          </a:prstGeom>
          <a:noFill/>
          <a:ln>
            <a:noFill/>
            <a:prstDash/>
          </a:ln>
        </p:spPr>
      </p:pic>
      <p:pic>
        <p:nvPicPr>
          <p:cNvPr id="26" name="Picture 25">
            <a:extLst>
              <a:ext uri="{FF2B5EF4-FFF2-40B4-BE49-F238E27FC236}">
                <a16:creationId xmlns:a16="http://schemas.microsoft.com/office/drawing/2014/main" id="{3814A1BE-C611-3522-D2A3-09E058395272}"/>
              </a:ext>
            </a:extLst>
          </p:cNvPr>
          <p:cNvPicPr/>
          <p:nvPr/>
        </p:nvPicPr>
        <p:blipFill>
          <a:blip r:embed="rId4"/>
          <a:stretch>
            <a:fillRect/>
          </a:stretch>
        </p:blipFill>
        <p:spPr>
          <a:xfrm>
            <a:off x="7701257" y="4527968"/>
            <a:ext cx="250038" cy="261610"/>
          </a:xfrm>
          <a:prstGeom prst="rect">
            <a:avLst/>
          </a:prstGeom>
          <a:noFill/>
          <a:ln>
            <a:noFill/>
            <a:prstDash/>
          </a:ln>
        </p:spPr>
      </p:pic>
      <p:pic>
        <p:nvPicPr>
          <p:cNvPr id="27" name="Picture 26">
            <a:extLst>
              <a:ext uri="{FF2B5EF4-FFF2-40B4-BE49-F238E27FC236}">
                <a16:creationId xmlns:a16="http://schemas.microsoft.com/office/drawing/2014/main" id="{BDC86701-582F-E78D-C0AE-8D04D2E416BC}"/>
              </a:ext>
            </a:extLst>
          </p:cNvPr>
          <p:cNvPicPr>
            <a:picLocks noChangeAspect="1"/>
          </p:cNvPicPr>
          <p:nvPr/>
        </p:nvPicPr>
        <p:blipFill>
          <a:blip r:embed="rId11"/>
          <a:stretch>
            <a:fillRect/>
          </a:stretch>
        </p:blipFill>
        <p:spPr>
          <a:xfrm>
            <a:off x="5081205" y="4430095"/>
            <a:ext cx="647733" cy="463574"/>
          </a:xfrm>
          <a:prstGeom prst="rect">
            <a:avLst/>
          </a:prstGeom>
        </p:spPr>
      </p:pic>
      <p:cxnSp>
        <p:nvCxnSpPr>
          <p:cNvPr id="29" name="Straight Connector 28">
            <a:extLst>
              <a:ext uri="{FF2B5EF4-FFF2-40B4-BE49-F238E27FC236}">
                <a16:creationId xmlns:a16="http://schemas.microsoft.com/office/drawing/2014/main" id="{C3A9145D-1022-8A20-6DC6-CB2CCD2272E4}"/>
              </a:ext>
            </a:extLst>
          </p:cNvPr>
          <p:cNvCxnSpPr>
            <a:cxnSpLocks/>
          </p:cNvCxnSpPr>
          <p:nvPr/>
        </p:nvCxnSpPr>
        <p:spPr>
          <a:xfrm>
            <a:off x="1935581" y="4383106"/>
            <a:ext cx="0" cy="5592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4C7F9D8-EA7C-BC0A-EDFC-3FE91EBC8487}"/>
              </a:ext>
            </a:extLst>
          </p:cNvPr>
          <p:cNvCxnSpPr>
            <a:cxnSpLocks/>
          </p:cNvCxnSpPr>
          <p:nvPr/>
        </p:nvCxnSpPr>
        <p:spPr>
          <a:xfrm flipH="1" flipV="1">
            <a:off x="1940794" y="4936623"/>
            <a:ext cx="6502401" cy="86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12B1BA8-9BD9-6431-D4AA-17A3E567A9CE}"/>
              </a:ext>
            </a:extLst>
          </p:cNvPr>
          <p:cNvCxnSpPr>
            <a:cxnSpLocks/>
          </p:cNvCxnSpPr>
          <p:nvPr/>
        </p:nvCxnSpPr>
        <p:spPr>
          <a:xfrm>
            <a:off x="5001493" y="4335722"/>
            <a:ext cx="0" cy="60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B0ABA1-7436-521E-591A-1F06B84B2676}"/>
              </a:ext>
            </a:extLst>
          </p:cNvPr>
          <p:cNvCxnSpPr>
            <a:cxnSpLocks/>
          </p:cNvCxnSpPr>
          <p:nvPr/>
        </p:nvCxnSpPr>
        <p:spPr>
          <a:xfrm>
            <a:off x="6184804" y="4314961"/>
            <a:ext cx="0" cy="60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1880FB2-8C0C-B5E9-AF70-5D4C70743843}"/>
              </a:ext>
            </a:extLst>
          </p:cNvPr>
          <p:cNvCxnSpPr>
            <a:cxnSpLocks/>
          </p:cNvCxnSpPr>
          <p:nvPr/>
        </p:nvCxnSpPr>
        <p:spPr>
          <a:xfrm>
            <a:off x="7166410" y="4343156"/>
            <a:ext cx="0" cy="60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FD34F79-8A0B-954E-0579-7705D3F5F0C3}"/>
              </a:ext>
            </a:extLst>
          </p:cNvPr>
          <p:cNvCxnSpPr>
            <a:cxnSpLocks/>
          </p:cNvCxnSpPr>
          <p:nvPr/>
        </p:nvCxnSpPr>
        <p:spPr>
          <a:xfrm>
            <a:off x="8443622" y="4352036"/>
            <a:ext cx="0" cy="60662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30" name="Picture 6">
            <a:extLst>
              <a:ext uri="{FF2B5EF4-FFF2-40B4-BE49-F238E27FC236}">
                <a16:creationId xmlns:a16="http://schemas.microsoft.com/office/drawing/2014/main" id="{B1DC3BCC-F935-FAA8-E169-1A5785C826B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18414" y="1776967"/>
            <a:ext cx="1158460" cy="712898"/>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260C3950-91FD-124D-8DF3-219CA2793F9D}"/>
              </a:ext>
            </a:extLst>
          </p:cNvPr>
          <p:cNvSpPr txBox="1"/>
          <p:nvPr/>
        </p:nvSpPr>
        <p:spPr>
          <a:xfrm>
            <a:off x="874929" y="703891"/>
            <a:ext cx="2587568" cy="400110"/>
          </a:xfrm>
          <a:prstGeom prst="rect">
            <a:avLst/>
          </a:prstGeom>
          <a:noFill/>
        </p:spPr>
        <p:txBody>
          <a:bodyPr wrap="none" rtlCol="0">
            <a:spAutoFit/>
          </a:bodyPr>
          <a:lstStyle/>
          <a:p>
            <a:r>
              <a:rPr lang="fr-FR" sz="2000" dirty="0">
                <a:solidFill>
                  <a:srgbClr val="002060"/>
                </a:solidFill>
                <a:latin typeface="Open Sans ExtraBold"/>
                <a:ea typeface="Open Sans ExtraBold"/>
                <a:cs typeface="Open Sans ExtraBold"/>
              </a:rPr>
              <a:t>Analyse du besoin</a:t>
            </a:r>
          </a:p>
        </p:txBody>
      </p:sp>
      <p:sp>
        <p:nvSpPr>
          <p:cNvPr id="2" name="TextBox 1">
            <a:extLst>
              <a:ext uri="{FF2B5EF4-FFF2-40B4-BE49-F238E27FC236}">
                <a16:creationId xmlns:a16="http://schemas.microsoft.com/office/drawing/2014/main" id="{B1E1A61E-C9B1-D65E-A27E-47350F1CB1EE}"/>
              </a:ext>
            </a:extLst>
          </p:cNvPr>
          <p:cNvSpPr txBox="1"/>
          <p:nvPr/>
        </p:nvSpPr>
        <p:spPr>
          <a:xfrm>
            <a:off x="5131517" y="2661602"/>
            <a:ext cx="889987" cy="369332"/>
          </a:xfrm>
          <a:prstGeom prst="rect">
            <a:avLst/>
          </a:prstGeom>
          <a:solidFill>
            <a:schemeClr val="accent1"/>
          </a:solidFill>
        </p:spPr>
        <p:txBody>
          <a:bodyPr wrap="none" rtlCol="0">
            <a:spAutoFit/>
          </a:bodyPr>
          <a:lstStyle/>
          <a:p>
            <a:r>
              <a:rPr lang="fr-FR" sz="1800" dirty="0">
                <a:latin typeface="Cambria Math" panose="02040503050406030204" pitchFamily="18" charset="0"/>
                <a:ea typeface="Cambria Math" panose="02040503050406030204" pitchFamily="18" charset="0"/>
              </a:rPr>
              <a:t>CLOUD</a:t>
            </a:r>
            <a:endParaRPr lang="fr-FR" sz="1600" dirty="0">
              <a:latin typeface="Cambria Math" panose="02040503050406030204" pitchFamily="18" charset="0"/>
              <a:ea typeface="Cambria Math" panose="02040503050406030204" pitchFamily="18" charset="0"/>
            </a:endParaRPr>
          </a:p>
        </p:txBody>
      </p:sp>
      <p:sp>
        <p:nvSpPr>
          <p:cNvPr id="12" name="Oval 11">
            <a:extLst>
              <a:ext uri="{FF2B5EF4-FFF2-40B4-BE49-F238E27FC236}">
                <a16:creationId xmlns:a16="http://schemas.microsoft.com/office/drawing/2014/main" id="{2AC653A4-EDC4-ACCC-8ED8-ACC4E0D07D8E}"/>
              </a:ext>
            </a:extLst>
          </p:cNvPr>
          <p:cNvSpPr/>
          <p:nvPr/>
        </p:nvSpPr>
        <p:spPr>
          <a:xfrm>
            <a:off x="8519596" y="4562697"/>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18</a:t>
            </a:r>
            <a:endParaRPr lang="fr-FR" sz="1200" dirty="0">
              <a:solidFill>
                <a:schemeClr val="tx1"/>
              </a:solidFill>
            </a:endParaRPr>
          </a:p>
        </p:txBody>
      </p:sp>
    </p:spTree>
    <p:extLst>
      <p:ext uri="{BB962C8B-B14F-4D97-AF65-F5344CB8AC3E}">
        <p14:creationId xmlns:p14="http://schemas.microsoft.com/office/powerpoint/2010/main" val="2887793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9"/>
          <p:cNvSpPr txBox="1">
            <a:spLocks noGrp="1"/>
          </p:cNvSpPr>
          <p:nvPr>
            <p:ph type="title"/>
          </p:nvPr>
        </p:nvSpPr>
        <p:spPr>
          <a:xfrm>
            <a:off x="760425" y="2091937"/>
            <a:ext cx="7623000" cy="723626"/>
          </a:xfrm>
          <a:prstGeom prst="rect">
            <a:avLst/>
          </a:prstGeom>
          <a:solidFill>
            <a:schemeClr val="bg2"/>
          </a:solidFill>
        </p:spPr>
        <p:txBody>
          <a:bodyPr spcFirstLastPara="1" wrap="square" lIns="0" tIns="0" rIns="0" bIns="0" anchor="ctr" anchorCtr="0">
            <a:noAutofit/>
          </a:bodyPr>
          <a:lstStyle/>
          <a:p>
            <a:r>
              <a:rPr lang="fr-FR" altLang="fr-FR" sz="3200" dirty="0">
                <a:solidFill>
                  <a:schemeClr val="accent1"/>
                </a:solidFill>
              </a:rPr>
              <a:t>Spécifications générales</a:t>
            </a:r>
            <a:endParaRPr lang="fr-FR" sz="3200" dirty="0">
              <a:solidFill>
                <a:schemeClr val="accent1"/>
              </a:solidFill>
            </a:endParaRPr>
          </a:p>
        </p:txBody>
      </p:sp>
      <p:sp>
        <p:nvSpPr>
          <p:cNvPr id="354" name="Google Shape;354;p39"/>
          <p:cNvSpPr txBox="1">
            <a:spLocks noGrp="1"/>
          </p:cNvSpPr>
          <p:nvPr>
            <p:ph type="title" idx="2"/>
          </p:nvPr>
        </p:nvSpPr>
        <p:spPr>
          <a:xfrm>
            <a:off x="3931875" y="539994"/>
            <a:ext cx="1280100" cy="128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03</a:t>
            </a:r>
            <a:endParaRPr dirty="0"/>
          </a:p>
        </p:txBody>
      </p:sp>
      <p:sp>
        <p:nvSpPr>
          <p:cNvPr id="4" name="Oval 3">
            <a:extLst>
              <a:ext uri="{FF2B5EF4-FFF2-40B4-BE49-F238E27FC236}">
                <a16:creationId xmlns:a16="http://schemas.microsoft.com/office/drawing/2014/main" id="{A787C00B-F65A-870F-C355-7B1C1BD327B6}"/>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19</a:t>
            </a:r>
            <a:endParaRPr lang="fr-FR" sz="1200" dirty="0">
              <a:solidFill>
                <a:schemeClr val="tx1"/>
              </a:solidFill>
            </a:endParaRPr>
          </a:p>
        </p:txBody>
      </p:sp>
    </p:spTree>
    <p:extLst>
      <p:ext uri="{BB962C8B-B14F-4D97-AF65-F5344CB8AC3E}">
        <p14:creationId xmlns:p14="http://schemas.microsoft.com/office/powerpoint/2010/main" val="3821940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A0E53C2-BC45-FC07-6FD9-709B12B25A15}"/>
              </a:ext>
            </a:extLst>
          </p:cNvPr>
          <p:cNvSpPr txBox="1"/>
          <p:nvPr/>
        </p:nvSpPr>
        <p:spPr>
          <a:xfrm>
            <a:off x="542718" y="450622"/>
            <a:ext cx="2963577" cy="707886"/>
          </a:xfrm>
          <a:prstGeom prst="rect">
            <a:avLst/>
          </a:prstGeom>
          <a:noFill/>
        </p:spPr>
        <p:txBody>
          <a:bodyPr wrap="square" rtlCol="0">
            <a:spAutoFit/>
          </a:bodyPr>
          <a:lstStyle/>
          <a:p>
            <a:r>
              <a:rPr lang="fr-FR" sz="2000" b="1" dirty="0">
                <a:solidFill>
                  <a:schemeClr val="tx1"/>
                </a:solidFill>
                <a:latin typeface="Arial Rounded MT Bold" panose="020F0704030504030204" pitchFamily="34" charset="0"/>
              </a:rPr>
              <a:t>Plan de </a:t>
            </a:r>
            <a:r>
              <a:rPr lang="fr-FR" sz="2000" b="1" dirty="0">
                <a:solidFill>
                  <a:schemeClr val="bg2"/>
                </a:solidFill>
                <a:latin typeface="Arial Rounded MT Bold" panose="020F0704030504030204" pitchFamily="34" charset="0"/>
              </a:rPr>
              <a:t>présentation</a:t>
            </a:r>
          </a:p>
          <a:p>
            <a:endParaRPr lang="fr-FR" sz="2000" b="1" dirty="0">
              <a:solidFill>
                <a:schemeClr val="bg2"/>
              </a:solidFill>
              <a:latin typeface="Arial Rounded MT Bold" panose="020F0704030504030204" pitchFamily="34" charset="0"/>
            </a:endParaRPr>
          </a:p>
        </p:txBody>
      </p:sp>
      <p:sp>
        <p:nvSpPr>
          <p:cNvPr id="25" name="TextBox 24">
            <a:extLst>
              <a:ext uri="{FF2B5EF4-FFF2-40B4-BE49-F238E27FC236}">
                <a16:creationId xmlns:a16="http://schemas.microsoft.com/office/drawing/2014/main" id="{E9834019-8B86-7D30-3346-97CE75A9210A}"/>
              </a:ext>
            </a:extLst>
          </p:cNvPr>
          <p:cNvSpPr txBox="1"/>
          <p:nvPr/>
        </p:nvSpPr>
        <p:spPr>
          <a:xfrm>
            <a:off x="1412714" y="1085674"/>
            <a:ext cx="738428" cy="646331"/>
          </a:xfrm>
          <a:prstGeom prst="rect">
            <a:avLst/>
          </a:prstGeom>
          <a:effectLst>
            <a:reflection blurRad="6350" stA="50000" endA="300" endPos="55000" dir="5400000" sy="-100000" algn="bl" rotWithShape="0"/>
          </a:effectLst>
        </p:spPr>
        <p:style>
          <a:lnRef idx="0">
            <a:scrgbClr r="0" g="0" b="0"/>
          </a:lnRef>
          <a:fillRef idx="1001">
            <a:schemeClr val="dk2"/>
          </a:fillRef>
          <a:effectRef idx="0">
            <a:scrgbClr r="0" g="0" b="0"/>
          </a:effectRef>
          <a:fontRef idx="major"/>
        </p:style>
        <p:txBody>
          <a:bodyPr wrap="square" rtlCol="0">
            <a:spAutoFit/>
          </a:bodyPr>
          <a:lstStyle/>
          <a:p>
            <a:r>
              <a:rPr lang="fr-FR" sz="3600" dirty="0">
                <a:solidFill>
                  <a:schemeClr val="accent1"/>
                </a:solidFill>
                <a:latin typeface="72 Black" panose="020B0A04030603020204" pitchFamily="34" charset="0"/>
                <a:cs typeface="72 Black" panose="020B0A04030603020204" pitchFamily="34" charset="0"/>
              </a:rPr>
              <a:t>01</a:t>
            </a:r>
          </a:p>
        </p:txBody>
      </p:sp>
      <p:sp>
        <p:nvSpPr>
          <p:cNvPr id="27" name="Rectangle: Rounded Corners 26">
            <a:extLst>
              <a:ext uri="{FF2B5EF4-FFF2-40B4-BE49-F238E27FC236}">
                <a16:creationId xmlns:a16="http://schemas.microsoft.com/office/drawing/2014/main" id="{855ABFC7-17D3-E6C7-DB22-B9F9752DD81A}"/>
              </a:ext>
            </a:extLst>
          </p:cNvPr>
          <p:cNvSpPr/>
          <p:nvPr/>
        </p:nvSpPr>
        <p:spPr>
          <a:xfrm>
            <a:off x="739248" y="1832482"/>
            <a:ext cx="2085358" cy="535983"/>
          </a:xfrm>
          <a:prstGeom prst="roundRect">
            <a:avLst/>
          </a:prstGeom>
          <a:ln>
            <a:noFill/>
          </a:ln>
          <a:effectLst>
            <a:outerShdw blurRad="63500" sx="102000" sy="102000" algn="ctr" rotWithShape="0">
              <a:prstClr val="black">
                <a:alpha val="40000"/>
              </a:prstClr>
            </a:outerShdw>
          </a:effectLst>
        </p:spPr>
        <p:style>
          <a:lnRef idx="2">
            <a:schemeClr val="dk1"/>
          </a:lnRef>
          <a:fillRef idx="1001">
            <a:schemeClr val="dk2"/>
          </a:fillRef>
          <a:effectRef idx="0">
            <a:schemeClr val="dk1"/>
          </a:effectRef>
          <a:fontRef idx="minor">
            <a:schemeClr val="dk1"/>
          </a:fontRef>
        </p:style>
        <p:txBody>
          <a:bodyPr rtlCol="0" anchor="ctr"/>
          <a:lstStyle/>
          <a:p>
            <a:pPr marL="0" lvl="0" indent="0" algn="ctr" defTabSz="914400" eaLnBrk="0" fontAlgn="base" latinLnBrk="0" hangingPunct="0">
              <a:buSzTx/>
              <a:tabLst/>
            </a:pPr>
            <a:r>
              <a:rPr lang="fr-FR" altLang="fr-FR" dirty="0">
                <a:solidFill>
                  <a:schemeClr val="accent2"/>
                </a:solidFill>
                <a:latin typeface="72 Black" panose="020B0A04030603020204" pitchFamily="34" charset="0"/>
                <a:cs typeface="72 Black" panose="020B0A04030603020204" pitchFamily="34" charset="0"/>
              </a:rPr>
              <a:t>Contexte général du projet</a:t>
            </a:r>
          </a:p>
        </p:txBody>
      </p:sp>
      <p:sp>
        <p:nvSpPr>
          <p:cNvPr id="32" name="TextBox 31">
            <a:extLst>
              <a:ext uri="{FF2B5EF4-FFF2-40B4-BE49-F238E27FC236}">
                <a16:creationId xmlns:a16="http://schemas.microsoft.com/office/drawing/2014/main" id="{DE5CDF40-40B1-F060-F637-7F6FA582649A}"/>
              </a:ext>
            </a:extLst>
          </p:cNvPr>
          <p:cNvSpPr txBox="1"/>
          <p:nvPr/>
        </p:nvSpPr>
        <p:spPr>
          <a:xfrm>
            <a:off x="4058334" y="1082308"/>
            <a:ext cx="738428" cy="646331"/>
          </a:xfrm>
          <a:prstGeom prst="rect">
            <a:avLst/>
          </a:prstGeom>
          <a:solidFill>
            <a:srgbClr val="002060"/>
          </a:solidFill>
          <a:effectLst>
            <a:reflection blurRad="6350" stA="50000" endA="300" endPos="55000" dir="5400000" sy="-100000" algn="bl" rotWithShape="0"/>
          </a:effectLst>
        </p:spPr>
        <p:style>
          <a:lnRef idx="0">
            <a:scrgbClr r="0" g="0" b="0"/>
          </a:lnRef>
          <a:fillRef idx="1001">
            <a:schemeClr val="dk2"/>
          </a:fillRef>
          <a:effectRef idx="0">
            <a:scrgbClr r="0" g="0" b="0"/>
          </a:effectRef>
          <a:fontRef idx="major"/>
        </p:style>
        <p:txBody>
          <a:bodyPr wrap="square" rtlCol="0">
            <a:spAutoFit/>
          </a:bodyPr>
          <a:lstStyle/>
          <a:p>
            <a:r>
              <a:rPr lang="fr-FR" sz="3600" dirty="0">
                <a:solidFill>
                  <a:schemeClr val="accent1"/>
                </a:solidFill>
                <a:latin typeface="72 Black" panose="020B0A04030603020204" pitchFamily="34" charset="0"/>
                <a:cs typeface="72 Black" panose="020B0A04030603020204" pitchFamily="34" charset="0"/>
              </a:rPr>
              <a:t>02</a:t>
            </a:r>
          </a:p>
        </p:txBody>
      </p:sp>
      <p:sp>
        <p:nvSpPr>
          <p:cNvPr id="33" name="Rectangle: Rounded Corners 32">
            <a:extLst>
              <a:ext uri="{FF2B5EF4-FFF2-40B4-BE49-F238E27FC236}">
                <a16:creationId xmlns:a16="http://schemas.microsoft.com/office/drawing/2014/main" id="{6181C260-861B-B0D4-9690-EB368E2F134E}"/>
              </a:ext>
            </a:extLst>
          </p:cNvPr>
          <p:cNvSpPr/>
          <p:nvPr/>
        </p:nvSpPr>
        <p:spPr>
          <a:xfrm>
            <a:off x="3384869" y="1832482"/>
            <a:ext cx="2085358" cy="560104"/>
          </a:xfrm>
          <a:prstGeom prst="roundRect">
            <a:avLst/>
          </a:prstGeom>
          <a:solidFill>
            <a:srgbClr val="002060"/>
          </a:solidFill>
          <a:ln>
            <a:noFill/>
          </a:ln>
          <a:effectLst>
            <a:outerShdw blurRad="63500" sx="102000" sy="102000" algn="ctr" rotWithShape="0">
              <a:prstClr val="black">
                <a:alpha val="40000"/>
              </a:prstClr>
            </a:outerShdw>
          </a:effectLst>
        </p:spPr>
        <p:style>
          <a:lnRef idx="2">
            <a:schemeClr val="dk1"/>
          </a:lnRef>
          <a:fillRef idx="1001">
            <a:schemeClr val="dk2"/>
          </a:fillRef>
          <a:effectRef idx="0">
            <a:schemeClr val="dk1"/>
          </a:effectRef>
          <a:fontRef idx="minor">
            <a:schemeClr val="dk1"/>
          </a:fontRef>
        </p:style>
        <p:txBody>
          <a:bodyPr rtlCol="0" anchor="ctr"/>
          <a:lstStyle/>
          <a:p>
            <a:pPr algn="ctr" eaLnBrk="0" fontAlgn="base" hangingPunct="0">
              <a:buFont typeface="Arial"/>
              <a:buChar char="•"/>
            </a:pPr>
            <a:r>
              <a:rPr lang="fr-FR" altLang="fr-FR" dirty="0">
                <a:solidFill>
                  <a:schemeClr val="accent2"/>
                </a:solidFill>
                <a:latin typeface="72 Black" panose="020B0A04030603020204" pitchFamily="34" charset="0"/>
                <a:cs typeface="72 Black" panose="020B0A04030603020204" pitchFamily="34" charset="0"/>
              </a:rPr>
              <a:t>Etude préliminaire</a:t>
            </a:r>
          </a:p>
        </p:txBody>
      </p:sp>
      <p:sp>
        <p:nvSpPr>
          <p:cNvPr id="36" name="TextBox 35">
            <a:extLst>
              <a:ext uri="{FF2B5EF4-FFF2-40B4-BE49-F238E27FC236}">
                <a16:creationId xmlns:a16="http://schemas.microsoft.com/office/drawing/2014/main" id="{F96AA438-1479-FDA4-DF1D-13EA25389244}"/>
              </a:ext>
            </a:extLst>
          </p:cNvPr>
          <p:cNvSpPr txBox="1"/>
          <p:nvPr/>
        </p:nvSpPr>
        <p:spPr>
          <a:xfrm>
            <a:off x="6703954" y="1082308"/>
            <a:ext cx="738428" cy="646331"/>
          </a:xfrm>
          <a:prstGeom prst="rect">
            <a:avLst/>
          </a:prstGeom>
          <a:effectLst>
            <a:reflection blurRad="6350" stA="50000" endA="300" endPos="55000" dir="5400000" sy="-100000" algn="bl" rotWithShape="0"/>
          </a:effectLst>
        </p:spPr>
        <p:style>
          <a:lnRef idx="0">
            <a:scrgbClr r="0" g="0" b="0"/>
          </a:lnRef>
          <a:fillRef idx="1001">
            <a:schemeClr val="dk2"/>
          </a:fillRef>
          <a:effectRef idx="0">
            <a:scrgbClr r="0" g="0" b="0"/>
          </a:effectRef>
          <a:fontRef idx="major"/>
        </p:style>
        <p:txBody>
          <a:bodyPr wrap="square" rtlCol="0">
            <a:spAutoFit/>
          </a:bodyPr>
          <a:lstStyle/>
          <a:p>
            <a:r>
              <a:rPr lang="fr-FR" sz="3600" dirty="0">
                <a:solidFill>
                  <a:schemeClr val="accent1"/>
                </a:solidFill>
                <a:latin typeface="72 Black" panose="020B0A04030603020204" pitchFamily="34" charset="0"/>
                <a:cs typeface="72 Black" panose="020B0A04030603020204" pitchFamily="34" charset="0"/>
              </a:rPr>
              <a:t>03</a:t>
            </a:r>
          </a:p>
        </p:txBody>
      </p:sp>
      <p:sp>
        <p:nvSpPr>
          <p:cNvPr id="37" name="Rectangle: Rounded Corners 36">
            <a:extLst>
              <a:ext uri="{FF2B5EF4-FFF2-40B4-BE49-F238E27FC236}">
                <a16:creationId xmlns:a16="http://schemas.microsoft.com/office/drawing/2014/main" id="{9BAB4BEC-C89E-C13F-CEAF-BE6E2EC02CD5}"/>
              </a:ext>
            </a:extLst>
          </p:cNvPr>
          <p:cNvSpPr/>
          <p:nvPr/>
        </p:nvSpPr>
        <p:spPr>
          <a:xfrm>
            <a:off x="6030489" y="1832481"/>
            <a:ext cx="2085358" cy="560103"/>
          </a:xfrm>
          <a:prstGeom prst="roundRect">
            <a:avLst/>
          </a:prstGeom>
          <a:ln>
            <a:noFill/>
          </a:ln>
          <a:effectLst>
            <a:outerShdw blurRad="63500" sx="102000" sy="102000" algn="ctr" rotWithShape="0">
              <a:prstClr val="black">
                <a:alpha val="40000"/>
              </a:prstClr>
            </a:outerShdw>
          </a:effectLst>
        </p:spPr>
        <p:style>
          <a:lnRef idx="2">
            <a:schemeClr val="dk1"/>
          </a:lnRef>
          <a:fillRef idx="1001">
            <a:schemeClr val="dk2"/>
          </a:fillRef>
          <a:effectRef idx="0">
            <a:schemeClr val="dk1"/>
          </a:effectRef>
          <a:fontRef idx="minor">
            <a:schemeClr val="dk1"/>
          </a:fontRef>
        </p:style>
        <p:txBody>
          <a:bodyPr rtlCol="0" anchor="ctr"/>
          <a:lstStyle/>
          <a:p>
            <a:pPr algn="ctr" eaLnBrk="0" fontAlgn="base" hangingPunct="0"/>
            <a:r>
              <a:rPr lang="fr-FR" altLang="fr-FR" dirty="0">
                <a:solidFill>
                  <a:schemeClr val="accent2"/>
                </a:solidFill>
                <a:latin typeface="72 Black" panose="020B0A04030603020204" pitchFamily="34" charset="0"/>
                <a:cs typeface="72 Black" panose="020B0A04030603020204" pitchFamily="34" charset="0"/>
              </a:rPr>
              <a:t>Spécifications générales</a:t>
            </a:r>
          </a:p>
        </p:txBody>
      </p:sp>
      <p:sp>
        <p:nvSpPr>
          <p:cNvPr id="40" name="TextBox 39">
            <a:extLst>
              <a:ext uri="{FF2B5EF4-FFF2-40B4-BE49-F238E27FC236}">
                <a16:creationId xmlns:a16="http://schemas.microsoft.com/office/drawing/2014/main" id="{E8A15246-B944-57EC-04A7-25C6BD1887E2}"/>
              </a:ext>
            </a:extLst>
          </p:cNvPr>
          <p:cNvSpPr txBox="1"/>
          <p:nvPr/>
        </p:nvSpPr>
        <p:spPr>
          <a:xfrm>
            <a:off x="1412714" y="3074823"/>
            <a:ext cx="738428" cy="646331"/>
          </a:xfrm>
          <a:prstGeom prst="rect">
            <a:avLst/>
          </a:prstGeom>
          <a:solidFill>
            <a:srgbClr val="002060"/>
          </a:solidFill>
          <a:effectLst>
            <a:reflection blurRad="6350" stA="50000" endA="300" endPos="55000" dir="5400000" sy="-100000" algn="bl" rotWithShape="0"/>
          </a:effectLst>
        </p:spPr>
        <p:style>
          <a:lnRef idx="0">
            <a:scrgbClr r="0" g="0" b="0"/>
          </a:lnRef>
          <a:fillRef idx="1001">
            <a:schemeClr val="dk2"/>
          </a:fillRef>
          <a:effectRef idx="0">
            <a:scrgbClr r="0" g="0" b="0"/>
          </a:effectRef>
          <a:fontRef idx="major"/>
        </p:style>
        <p:txBody>
          <a:bodyPr wrap="square" rtlCol="0">
            <a:spAutoFit/>
          </a:bodyPr>
          <a:lstStyle/>
          <a:p>
            <a:r>
              <a:rPr lang="fr-FR" sz="3600" dirty="0">
                <a:solidFill>
                  <a:schemeClr val="accent1"/>
                </a:solidFill>
                <a:latin typeface="72 Black" panose="020B0A04030603020204" pitchFamily="34" charset="0"/>
                <a:cs typeface="72 Black" panose="020B0A04030603020204" pitchFamily="34" charset="0"/>
              </a:rPr>
              <a:t>04</a:t>
            </a:r>
          </a:p>
        </p:txBody>
      </p:sp>
      <p:sp>
        <p:nvSpPr>
          <p:cNvPr id="41" name="Rectangle: Rounded Corners 40">
            <a:extLst>
              <a:ext uri="{FF2B5EF4-FFF2-40B4-BE49-F238E27FC236}">
                <a16:creationId xmlns:a16="http://schemas.microsoft.com/office/drawing/2014/main" id="{B470A1E1-D886-4D51-4F4E-19E5663CFA70}"/>
              </a:ext>
            </a:extLst>
          </p:cNvPr>
          <p:cNvSpPr/>
          <p:nvPr/>
        </p:nvSpPr>
        <p:spPr>
          <a:xfrm>
            <a:off x="739249" y="3794144"/>
            <a:ext cx="2085358" cy="587591"/>
          </a:xfrm>
          <a:prstGeom prst="roundRect">
            <a:avLst/>
          </a:prstGeom>
          <a:solidFill>
            <a:srgbClr val="002060"/>
          </a:solidFill>
          <a:ln>
            <a:noFill/>
          </a:ln>
          <a:effectLst>
            <a:outerShdw blurRad="63500" sx="102000" sy="102000" algn="ctr" rotWithShape="0">
              <a:prstClr val="black">
                <a:alpha val="40000"/>
              </a:prstClr>
            </a:outerShdw>
          </a:effectLst>
        </p:spPr>
        <p:style>
          <a:lnRef idx="2">
            <a:schemeClr val="dk1"/>
          </a:lnRef>
          <a:fillRef idx="1001">
            <a:schemeClr val="dk2"/>
          </a:fillRef>
          <a:effectRef idx="0">
            <a:schemeClr val="dk1"/>
          </a:effectRef>
          <a:fontRef idx="minor">
            <a:schemeClr val="dk1"/>
          </a:fontRef>
        </p:style>
        <p:txBody>
          <a:bodyPr rtlCol="0" anchor="ctr"/>
          <a:lstStyle/>
          <a:p>
            <a:pPr marL="0" marR="0" lvl="0" indent="0" algn="ctr" defTabSz="914400" rtl="0" eaLnBrk="0" fontAlgn="base" latinLnBrk="0" hangingPunct="0">
              <a:lnSpc>
                <a:spcPct val="100000"/>
              </a:lnSpc>
              <a:spcBef>
                <a:spcPct val="0"/>
              </a:spcBef>
              <a:spcAft>
                <a:spcPct val="0"/>
              </a:spcAft>
              <a:buClrTx/>
              <a:buSzTx/>
              <a:tabLst/>
            </a:pPr>
            <a:r>
              <a:rPr lang="fr-FR" altLang="fr-FR" dirty="0">
                <a:solidFill>
                  <a:schemeClr val="accent2"/>
                </a:solidFill>
                <a:latin typeface="72 Black" panose="020B0A04030603020204" pitchFamily="34" charset="0"/>
                <a:cs typeface="72 Black" panose="020B0A04030603020204" pitchFamily="34" charset="0"/>
              </a:rPr>
              <a:t>Conception</a:t>
            </a:r>
          </a:p>
        </p:txBody>
      </p:sp>
      <p:sp>
        <p:nvSpPr>
          <p:cNvPr id="43" name="TextBox 42">
            <a:extLst>
              <a:ext uri="{FF2B5EF4-FFF2-40B4-BE49-F238E27FC236}">
                <a16:creationId xmlns:a16="http://schemas.microsoft.com/office/drawing/2014/main" id="{9B5EA3B3-8987-1701-8C0B-80B45876983F}"/>
              </a:ext>
            </a:extLst>
          </p:cNvPr>
          <p:cNvSpPr txBox="1"/>
          <p:nvPr/>
        </p:nvSpPr>
        <p:spPr>
          <a:xfrm>
            <a:off x="4058334" y="3071457"/>
            <a:ext cx="738428" cy="646331"/>
          </a:xfrm>
          <a:prstGeom prst="rect">
            <a:avLst/>
          </a:prstGeom>
          <a:solidFill>
            <a:schemeClr val="bg2"/>
          </a:solidFill>
          <a:effectLst>
            <a:reflection blurRad="6350" stA="50000" endA="300" endPos="55000" dir="5400000" sy="-100000" algn="bl" rotWithShape="0"/>
          </a:effectLst>
        </p:spPr>
        <p:style>
          <a:lnRef idx="0">
            <a:scrgbClr r="0" g="0" b="0"/>
          </a:lnRef>
          <a:fillRef idx="1001">
            <a:schemeClr val="dk2"/>
          </a:fillRef>
          <a:effectRef idx="0">
            <a:scrgbClr r="0" g="0" b="0"/>
          </a:effectRef>
          <a:fontRef idx="major"/>
        </p:style>
        <p:txBody>
          <a:bodyPr wrap="square" rtlCol="0">
            <a:spAutoFit/>
          </a:bodyPr>
          <a:lstStyle/>
          <a:p>
            <a:r>
              <a:rPr lang="fr-FR" sz="3600" dirty="0">
                <a:solidFill>
                  <a:schemeClr val="accent1"/>
                </a:solidFill>
                <a:latin typeface="72 Black" panose="020B0A04030603020204" pitchFamily="34" charset="0"/>
                <a:cs typeface="72 Black" panose="020B0A04030603020204" pitchFamily="34" charset="0"/>
              </a:rPr>
              <a:t>05</a:t>
            </a:r>
          </a:p>
        </p:txBody>
      </p:sp>
      <p:sp>
        <p:nvSpPr>
          <p:cNvPr id="44" name="Rectangle: Rounded Corners 43">
            <a:extLst>
              <a:ext uri="{FF2B5EF4-FFF2-40B4-BE49-F238E27FC236}">
                <a16:creationId xmlns:a16="http://schemas.microsoft.com/office/drawing/2014/main" id="{DB9BAED8-28A7-8B68-9AFB-2C58D8CBC616}"/>
              </a:ext>
            </a:extLst>
          </p:cNvPr>
          <p:cNvSpPr/>
          <p:nvPr/>
        </p:nvSpPr>
        <p:spPr>
          <a:xfrm>
            <a:off x="3384869" y="3794144"/>
            <a:ext cx="2085358" cy="587591"/>
          </a:xfrm>
          <a:prstGeom prst="roundRect">
            <a:avLst/>
          </a:prstGeom>
          <a:solidFill>
            <a:schemeClr val="bg2"/>
          </a:solidFill>
          <a:ln>
            <a:noFill/>
          </a:ln>
          <a:effectLst>
            <a:outerShdw blurRad="63500" sx="102000" sy="102000" algn="ctr" rotWithShape="0">
              <a:prstClr val="black">
                <a:alpha val="40000"/>
              </a:prstClr>
            </a:outerShdw>
          </a:effectLst>
        </p:spPr>
        <p:style>
          <a:lnRef idx="2">
            <a:schemeClr val="dk1"/>
          </a:lnRef>
          <a:fillRef idx="1001">
            <a:schemeClr val="dk2"/>
          </a:fillRef>
          <a:effectRef idx="0">
            <a:schemeClr val="dk1"/>
          </a:effectRef>
          <a:fontRef idx="minor">
            <a:schemeClr val="dk1"/>
          </a:fontRef>
        </p:style>
        <p:txBody>
          <a:bodyPr rtlCol="0" anchor="ctr"/>
          <a:lstStyle/>
          <a:p>
            <a:pPr algn="ctr"/>
            <a:r>
              <a:rPr lang="fr-FR" altLang="fr-FR" dirty="0">
                <a:solidFill>
                  <a:schemeClr val="accent2"/>
                </a:solidFill>
                <a:latin typeface="72 Black" panose="020B0A04030603020204" pitchFamily="34" charset="0"/>
                <a:cs typeface="72 Black" panose="020B0A04030603020204" pitchFamily="34" charset="0"/>
              </a:rPr>
              <a:t>Réalisation</a:t>
            </a:r>
            <a:endParaRPr lang="fr-FR" dirty="0">
              <a:solidFill>
                <a:schemeClr val="accent2"/>
              </a:solidFill>
              <a:latin typeface="72 Black" panose="020B0A04030603020204" pitchFamily="34" charset="0"/>
              <a:cs typeface="72 Black" panose="020B0A04030603020204" pitchFamily="34" charset="0"/>
            </a:endParaRPr>
          </a:p>
        </p:txBody>
      </p:sp>
      <p:sp>
        <p:nvSpPr>
          <p:cNvPr id="46" name="TextBox 45">
            <a:extLst>
              <a:ext uri="{FF2B5EF4-FFF2-40B4-BE49-F238E27FC236}">
                <a16:creationId xmlns:a16="http://schemas.microsoft.com/office/drawing/2014/main" id="{7DB88382-4E60-BC4E-1806-BA7C3D595318}"/>
              </a:ext>
            </a:extLst>
          </p:cNvPr>
          <p:cNvSpPr txBox="1"/>
          <p:nvPr/>
        </p:nvSpPr>
        <p:spPr>
          <a:xfrm>
            <a:off x="6703954" y="3071457"/>
            <a:ext cx="738428" cy="646331"/>
          </a:xfrm>
          <a:prstGeom prst="rect">
            <a:avLst/>
          </a:prstGeom>
          <a:solidFill>
            <a:srgbClr val="002060"/>
          </a:solidFill>
          <a:effectLst>
            <a:reflection blurRad="6350" stA="50000" endA="300" endPos="55000" dir="5400000" sy="-100000" algn="bl" rotWithShape="0"/>
          </a:effectLst>
        </p:spPr>
        <p:style>
          <a:lnRef idx="0">
            <a:scrgbClr r="0" g="0" b="0"/>
          </a:lnRef>
          <a:fillRef idx="1001">
            <a:schemeClr val="dk2"/>
          </a:fillRef>
          <a:effectRef idx="0">
            <a:scrgbClr r="0" g="0" b="0"/>
          </a:effectRef>
          <a:fontRef idx="major"/>
        </p:style>
        <p:txBody>
          <a:bodyPr wrap="square" rtlCol="0">
            <a:spAutoFit/>
          </a:bodyPr>
          <a:lstStyle/>
          <a:p>
            <a:r>
              <a:rPr lang="fr-FR" sz="3600" dirty="0">
                <a:solidFill>
                  <a:schemeClr val="accent1"/>
                </a:solidFill>
                <a:latin typeface="72 Black" panose="020B0A04030603020204" pitchFamily="34" charset="0"/>
                <a:cs typeface="72 Black" panose="020B0A04030603020204" pitchFamily="34" charset="0"/>
              </a:rPr>
              <a:t>06</a:t>
            </a:r>
          </a:p>
        </p:txBody>
      </p:sp>
      <p:sp>
        <p:nvSpPr>
          <p:cNvPr id="47" name="Rectangle: Rounded Corners 46">
            <a:extLst>
              <a:ext uri="{FF2B5EF4-FFF2-40B4-BE49-F238E27FC236}">
                <a16:creationId xmlns:a16="http://schemas.microsoft.com/office/drawing/2014/main" id="{A9E62EF0-B4A2-C2D0-9E26-A48B96DA7F79}"/>
              </a:ext>
            </a:extLst>
          </p:cNvPr>
          <p:cNvSpPr/>
          <p:nvPr/>
        </p:nvSpPr>
        <p:spPr>
          <a:xfrm>
            <a:off x="6030489" y="3794144"/>
            <a:ext cx="2085358" cy="587591"/>
          </a:xfrm>
          <a:prstGeom prst="roundRect">
            <a:avLst/>
          </a:prstGeom>
          <a:solidFill>
            <a:srgbClr val="002060"/>
          </a:solidFill>
          <a:ln>
            <a:noFill/>
          </a:ln>
          <a:effectLst>
            <a:outerShdw blurRad="63500" sx="102000" sy="102000" algn="ctr" rotWithShape="0">
              <a:prstClr val="black">
                <a:alpha val="40000"/>
              </a:prstClr>
            </a:outerShdw>
          </a:effectLst>
        </p:spPr>
        <p:style>
          <a:lnRef idx="2">
            <a:schemeClr val="dk1"/>
          </a:lnRef>
          <a:fillRef idx="1001">
            <a:schemeClr val="dk2"/>
          </a:fillRef>
          <a:effectRef idx="0">
            <a:schemeClr val="dk1"/>
          </a:effectRef>
          <a:fontRef idx="minor">
            <a:schemeClr val="dk1"/>
          </a:fontRef>
        </p:style>
        <p:txBody>
          <a:bodyPr rtlCol="0" anchor="ctr"/>
          <a:lstStyle/>
          <a:p>
            <a:pPr algn="ctr" eaLnBrk="0" fontAlgn="base" hangingPunct="0"/>
            <a:r>
              <a:rPr lang="fr-FR" altLang="fr-FR" dirty="0">
                <a:solidFill>
                  <a:schemeClr val="accent2"/>
                </a:solidFill>
                <a:latin typeface="72 Black" panose="020B0A04030603020204" pitchFamily="34" charset="0"/>
                <a:cs typeface="72 Black" panose="020B0A04030603020204" pitchFamily="34" charset="0"/>
              </a:rPr>
              <a:t>Conclusion et Perspectives</a:t>
            </a:r>
            <a:endParaRPr lang="fr-FR" dirty="0">
              <a:solidFill>
                <a:schemeClr val="accent2"/>
              </a:solidFill>
              <a:latin typeface="72 Black" panose="020B0A04030603020204" pitchFamily="34" charset="0"/>
              <a:cs typeface="72 Black" panose="020B0A04030603020204" pitchFamily="34" charset="0"/>
            </a:endParaRPr>
          </a:p>
        </p:txBody>
      </p:sp>
      <p:sp>
        <p:nvSpPr>
          <p:cNvPr id="2" name="Oval 1">
            <a:extLst>
              <a:ext uri="{FF2B5EF4-FFF2-40B4-BE49-F238E27FC236}">
                <a16:creationId xmlns:a16="http://schemas.microsoft.com/office/drawing/2014/main" id="{6FCFE646-E624-4DEA-7E0C-CC00BE37A7C3}"/>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2</a:t>
            </a:r>
            <a:endParaRPr lang="fr-FR" sz="1200" dirty="0">
              <a:solidFill>
                <a:schemeClr val="tx1"/>
              </a:solidFill>
            </a:endParaRPr>
          </a:p>
        </p:txBody>
      </p:sp>
    </p:spTree>
    <p:extLst>
      <p:ext uri="{BB962C8B-B14F-4D97-AF65-F5344CB8AC3E}">
        <p14:creationId xmlns:p14="http://schemas.microsoft.com/office/powerpoint/2010/main" val="3942652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4" name="TextBox 3">
            <a:extLst>
              <a:ext uri="{FF2B5EF4-FFF2-40B4-BE49-F238E27FC236}">
                <a16:creationId xmlns:a16="http://schemas.microsoft.com/office/drawing/2014/main" id="{E2F0B8E2-53AD-7986-D837-14BEF1220A76}"/>
              </a:ext>
            </a:extLst>
          </p:cNvPr>
          <p:cNvSpPr txBox="1"/>
          <p:nvPr/>
        </p:nvSpPr>
        <p:spPr>
          <a:xfrm>
            <a:off x="355608" y="308113"/>
            <a:ext cx="4001416" cy="400110"/>
          </a:xfrm>
          <a:prstGeom prst="rect">
            <a:avLst/>
          </a:prstGeom>
          <a:noFill/>
        </p:spPr>
        <p:txBody>
          <a:bodyPr wrap="none" rtlCol="0">
            <a:spAutoFit/>
          </a:bodyPr>
          <a:lstStyle/>
          <a:p>
            <a:r>
              <a:rPr lang="fr-FR" sz="2000" dirty="0">
                <a:solidFill>
                  <a:srgbClr val="002060"/>
                </a:solidFill>
                <a:latin typeface="Open Sans ExtraBold"/>
                <a:ea typeface="Open Sans ExtraBold"/>
                <a:cs typeface="Open Sans ExtraBold"/>
              </a:rPr>
              <a:t>Spécifications fonctionnelles</a:t>
            </a:r>
          </a:p>
        </p:txBody>
      </p:sp>
      <p:sp>
        <p:nvSpPr>
          <p:cNvPr id="6" name="Rectangle: Rounded Corners 5">
            <a:extLst>
              <a:ext uri="{FF2B5EF4-FFF2-40B4-BE49-F238E27FC236}">
                <a16:creationId xmlns:a16="http://schemas.microsoft.com/office/drawing/2014/main" id="{D15EE73E-2E38-91AB-1163-4B7B0C5A382C}"/>
              </a:ext>
            </a:extLst>
          </p:cNvPr>
          <p:cNvSpPr/>
          <p:nvPr/>
        </p:nvSpPr>
        <p:spPr>
          <a:xfrm>
            <a:off x="2296282" y="1298736"/>
            <a:ext cx="4389302" cy="48379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1"/>
                </a:solidFill>
              </a:rPr>
              <a:t>Extraire , Transformer et Charger les données au niveau des cubes</a:t>
            </a:r>
            <a:endParaRPr lang="en-US" dirty="0">
              <a:solidFill>
                <a:schemeClr val="accent1"/>
              </a:solidFill>
              <a:ea typeface="Roboto Condensed Light" panose="02000000000000000000" pitchFamily="2" charset="0"/>
            </a:endParaRPr>
          </a:p>
        </p:txBody>
      </p:sp>
      <p:sp>
        <p:nvSpPr>
          <p:cNvPr id="8" name="Rectangle: Rounded Corners 7">
            <a:extLst>
              <a:ext uri="{FF2B5EF4-FFF2-40B4-BE49-F238E27FC236}">
                <a16:creationId xmlns:a16="http://schemas.microsoft.com/office/drawing/2014/main" id="{BC9A52A6-2B7F-68F0-40C1-53222438A5EA}"/>
              </a:ext>
            </a:extLst>
          </p:cNvPr>
          <p:cNvSpPr/>
          <p:nvPr/>
        </p:nvSpPr>
        <p:spPr>
          <a:xfrm>
            <a:off x="2296282" y="2716513"/>
            <a:ext cx="4389302" cy="42107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1"/>
                </a:solidFill>
              </a:rPr>
              <a:t>Fournir des rapports conviviaux et fiables </a:t>
            </a:r>
            <a:endParaRPr lang="en-US" dirty="0">
              <a:solidFill>
                <a:schemeClr val="accent1"/>
              </a:solidFill>
            </a:endParaRPr>
          </a:p>
        </p:txBody>
      </p:sp>
      <p:sp>
        <p:nvSpPr>
          <p:cNvPr id="9" name="Rectangle: Rounded Corners 8">
            <a:extLst>
              <a:ext uri="{FF2B5EF4-FFF2-40B4-BE49-F238E27FC236}">
                <a16:creationId xmlns:a16="http://schemas.microsoft.com/office/drawing/2014/main" id="{FD5E2917-AEAC-2B43-847D-E6BCCBBF13F7}"/>
              </a:ext>
            </a:extLst>
          </p:cNvPr>
          <p:cNvSpPr/>
          <p:nvPr/>
        </p:nvSpPr>
        <p:spPr>
          <a:xfrm>
            <a:off x="2296282" y="3360633"/>
            <a:ext cx="4389302" cy="42107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1"/>
                </a:solidFill>
              </a:rPr>
              <a:t>Fournir des tableaux de bord interactives</a:t>
            </a:r>
            <a:endParaRPr lang="en-US" dirty="0">
              <a:solidFill>
                <a:schemeClr val="accent1"/>
              </a:solidFill>
            </a:endParaRPr>
          </a:p>
        </p:txBody>
      </p:sp>
      <p:sp>
        <p:nvSpPr>
          <p:cNvPr id="10" name="Rectangle: Rounded Corners 9">
            <a:extLst>
              <a:ext uri="{FF2B5EF4-FFF2-40B4-BE49-F238E27FC236}">
                <a16:creationId xmlns:a16="http://schemas.microsoft.com/office/drawing/2014/main" id="{2E26A704-F817-4211-8106-F9F4D26E5FC5}"/>
              </a:ext>
            </a:extLst>
          </p:cNvPr>
          <p:cNvSpPr/>
          <p:nvPr/>
        </p:nvSpPr>
        <p:spPr>
          <a:xfrm>
            <a:off x="2296282" y="4004753"/>
            <a:ext cx="4389302" cy="421079"/>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1"/>
                </a:solidFill>
              </a:rPr>
              <a:t>Fournir une planification éclairée </a:t>
            </a:r>
            <a:endParaRPr lang="en-US" dirty="0">
              <a:solidFill>
                <a:schemeClr val="accent1"/>
              </a:solidFill>
            </a:endParaRPr>
          </a:p>
        </p:txBody>
      </p:sp>
      <p:sp>
        <p:nvSpPr>
          <p:cNvPr id="2" name="Oval 1">
            <a:extLst>
              <a:ext uri="{FF2B5EF4-FFF2-40B4-BE49-F238E27FC236}">
                <a16:creationId xmlns:a16="http://schemas.microsoft.com/office/drawing/2014/main" id="{064073CD-C199-3E22-81BA-DB6A2681822F}"/>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20</a:t>
            </a:r>
            <a:endParaRPr lang="fr-FR" sz="1200" dirty="0">
              <a:solidFill>
                <a:schemeClr val="tx1"/>
              </a:solidFill>
            </a:endParaRPr>
          </a:p>
        </p:txBody>
      </p:sp>
      <p:sp>
        <p:nvSpPr>
          <p:cNvPr id="3" name="Rectangle: Rounded Corners 5">
            <a:extLst>
              <a:ext uri="{FF2B5EF4-FFF2-40B4-BE49-F238E27FC236}">
                <a16:creationId xmlns:a16="http://schemas.microsoft.com/office/drawing/2014/main" id="{F365F0B2-F318-C62A-0678-D2A2A85A03A6}"/>
              </a:ext>
            </a:extLst>
          </p:cNvPr>
          <p:cNvSpPr/>
          <p:nvPr/>
        </p:nvSpPr>
        <p:spPr>
          <a:xfrm>
            <a:off x="2296282" y="2009680"/>
            <a:ext cx="4389302" cy="483792"/>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accent1"/>
                </a:solidFill>
              </a:rPr>
              <a:t>Automatiser les flux ETL</a:t>
            </a:r>
            <a:endParaRPr lang="en-US" dirty="0">
              <a:solidFill>
                <a:schemeClr val="accent1"/>
              </a:solidFill>
              <a:ea typeface="Roboto Condensed Light" panose="02000000000000000000" pitchFamily="2" charset="0"/>
            </a:endParaRPr>
          </a:p>
        </p:txBody>
      </p:sp>
    </p:spTree>
    <p:extLst>
      <p:ext uri="{BB962C8B-B14F-4D97-AF65-F5344CB8AC3E}">
        <p14:creationId xmlns:p14="http://schemas.microsoft.com/office/powerpoint/2010/main" val="2291689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4" name="TextBox 3">
            <a:extLst>
              <a:ext uri="{FF2B5EF4-FFF2-40B4-BE49-F238E27FC236}">
                <a16:creationId xmlns:a16="http://schemas.microsoft.com/office/drawing/2014/main" id="{E2F0B8E2-53AD-7986-D837-14BEF1220A76}"/>
              </a:ext>
            </a:extLst>
          </p:cNvPr>
          <p:cNvSpPr txBox="1"/>
          <p:nvPr/>
        </p:nvSpPr>
        <p:spPr>
          <a:xfrm>
            <a:off x="0" y="114306"/>
            <a:ext cx="5460149" cy="400110"/>
          </a:xfrm>
          <a:prstGeom prst="rect">
            <a:avLst/>
          </a:prstGeom>
          <a:noFill/>
        </p:spPr>
        <p:txBody>
          <a:bodyPr wrap="none" rtlCol="0">
            <a:spAutoFit/>
          </a:bodyPr>
          <a:lstStyle/>
          <a:p>
            <a:r>
              <a:rPr lang="fr-FR" sz="2000" dirty="0">
                <a:solidFill>
                  <a:srgbClr val="002060"/>
                </a:solidFill>
                <a:latin typeface="Open Sans ExtraBold"/>
                <a:ea typeface="Open Sans ExtraBold"/>
                <a:cs typeface="Open Sans ExtraBold"/>
              </a:rPr>
              <a:t>Diagramme globale des cas d’utilisation</a:t>
            </a:r>
          </a:p>
        </p:txBody>
      </p:sp>
      <p:sp>
        <p:nvSpPr>
          <p:cNvPr id="6" name="Oval 5">
            <a:extLst>
              <a:ext uri="{FF2B5EF4-FFF2-40B4-BE49-F238E27FC236}">
                <a16:creationId xmlns:a16="http://schemas.microsoft.com/office/drawing/2014/main" id="{781315C0-D32A-5FBF-84DD-AA8A39B00694}"/>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21</a:t>
            </a:r>
            <a:endParaRPr lang="fr-FR" sz="1200" dirty="0">
              <a:solidFill>
                <a:schemeClr val="tx1"/>
              </a:solidFill>
            </a:endParaRPr>
          </a:p>
        </p:txBody>
      </p:sp>
      <p:pic>
        <p:nvPicPr>
          <p:cNvPr id="5" name="Picture 4">
            <a:extLst>
              <a:ext uri="{FF2B5EF4-FFF2-40B4-BE49-F238E27FC236}">
                <a16:creationId xmlns:a16="http://schemas.microsoft.com/office/drawing/2014/main" id="{22FE9635-5B48-801D-B9A8-0FE9BD333E7D}"/>
              </a:ext>
            </a:extLst>
          </p:cNvPr>
          <p:cNvPicPr>
            <a:picLocks noChangeAspect="1"/>
          </p:cNvPicPr>
          <p:nvPr/>
        </p:nvPicPr>
        <p:blipFill>
          <a:blip r:embed="rId3"/>
          <a:stretch>
            <a:fillRect/>
          </a:stretch>
        </p:blipFill>
        <p:spPr>
          <a:xfrm>
            <a:off x="1670706" y="555035"/>
            <a:ext cx="5802587" cy="4456977"/>
          </a:xfrm>
          <a:prstGeom prst="rect">
            <a:avLst/>
          </a:prstGeom>
          <a:ln>
            <a:solidFill>
              <a:srgbClr val="002060"/>
            </a:solidFill>
          </a:ln>
        </p:spPr>
      </p:pic>
    </p:spTree>
    <p:extLst>
      <p:ext uri="{BB962C8B-B14F-4D97-AF65-F5344CB8AC3E}">
        <p14:creationId xmlns:p14="http://schemas.microsoft.com/office/powerpoint/2010/main" val="2677870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4" name="TextBox 3">
            <a:extLst>
              <a:ext uri="{FF2B5EF4-FFF2-40B4-BE49-F238E27FC236}">
                <a16:creationId xmlns:a16="http://schemas.microsoft.com/office/drawing/2014/main" id="{E2F0B8E2-53AD-7986-D837-14BEF1220A76}"/>
              </a:ext>
            </a:extLst>
          </p:cNvPr>
          <p:cNvSpPr txBox="1"/>
          <p:nvPr/>
        </p:nvSpPr>
        <p:spPr>
          <a:xfrm>
            <a:off x="85519" y="190774"/>
            <a:ext cx="3272050" cy="400110"/>
          </a:xfrm>
          <a:prstGeom prst="rect">
            <a:avLst/>
          </a:prstGeom>
          <a:noFill/>
        </p:spPr>
        <p:txBody>
          <a:bodyPr wrap="none" rtlCol="0">
            <a:spAutoFit/>
          </a:bodyPr>
          <a:lstStyle/>
          <a:p>
            <a:r>
              <a:rPr lang="fr-FR" sz="2000" dirty="0">
                <a:solidFill>
                  <a:srgbClr val="002060"/>
                </a:solidFill>
                <a:latin typeface="Open Sans ExtraBold"/>
                <a:ea typeface="Open Sans ExtraBold"/>
                <a:cs typeface="Open Sans ExtraBold"/>
              </a:rPr>
              <a:t>Architecture technique</a:t>
            </a:r>
          </a:p>
        </p:txBody>
      </p:sp>
      <p:pic>
        <p:nvPicPr>
          <p:cNvPr id="5" name="Picture 4">
            <a:extLst>
              <a:ext uri="{FF2B5EF4-FFF2-40B4-BE49-F238E27FC236}">
                <a16:creationId xmlns:a16="http://schemas.microsoft.com/office/drawing/2014/main" id="{84C14E9D-D94B-788E-CF78-63CCE21C8313}"/>
              </a:ext>
            </a:extLst>
          </p:cNvPr>
          <p:cNvPicPr>
            <a:picLocks noChangeAspect="1"/>
          </p:cNvPicPr>
          <p:nvPr/>
        </p:nvPicPr>
        <p:blipFill>
          <a:blip r:embed="rId3"/>
          <a:stretch>
            <a:fillRect/>
          </a:stretch>
        </p:blipFill>
        <p:spPr>
          <a:xfrm>
            <a:off x="0" y="1386416"/>
            <a:ext cx="9144000" cy="2370667"/>
          </a:xfrm>
          <a:prstGeom prst="rect">
            <a:avLst/>
          </a:prstGeom>
          <a:ln>
            <a:solidFill>
              <a:srgbClr val="002060"/>
            </a:solidFill>
          </a:ln>
        </p:spPr>
      </p:pic>
      <p:sp>
        <p:nvSpPr>
          <p:cNvPr id="2" name="Oval 1">
            <a:extLst>
              <a:ext uri="{FF2B5EF4-FFF2-40B4-BE49-F238E27FC236}">
                <a16:creationId xmlns:a16="http://schemas.microsoft.com/office/drawing/2014/main" id="{23A5BCB5-BBB9-5429-0FB2-A8C3896F9288}"/>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22</a:t>
            </a:r>
            <a:endParaRPr lang="fr-FR" sz="1200" dirty="0">
              <a:solidFill>
                <a:schemeClr val="tx1"/>
              </a:solidFill>
            </a:endParaRPr>
          </a:p>
        </p:txBody>
      </p:sp>
    </p:spTree>
    <p:extLst>
      <p:ext uri="{BB962C8B-B14F-4D97-AF65-F5344CB8AC3E}">
        <p14:creationId xmlns:p14="http://schemas.microsoft.com/office/powerpoint/2010/main" val="3761186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9"/>
          <p:cNvSpPr txBox="1">
            <a:spLocks noGrp="1"/>
          </p:cNvSpPr>
          <p:nvPr>
            <p:ph type="title"/>
          </p:nvPr>
        </p:nvSpPr>
        <p:spPr>
          <a:xfrm>
            <a:off x="760425" y="2091937"/>
            <a:ext cx="7623000" cy="723626"/>
          </a:xfrm>
          <a:prstGeom prst="rect">
            <a:avLst/>
          </a:prstGeom>
          <a:solidFill>
            <a:srgbClr val="002060"/>
          </a:solidFill>
        </p:spPr>
        <p:txBody>
          <a:bodyPr spcFirstLastPara="1" wrap="square" lIns="0" tIns="0" rIns="0" bIns="0" anchor="ctr" anchorCtr="0">
            <a:noAutofit/>
          </a:bodyPr>
          <a:lstStyle/>
          <a:p>
            <a:r>
              <a:rPr lang="fr-FR" altLang="fr-FR" sz="3200" dirty="0">
                <a:solidFill>
                  <a:schemeClr val="accent1"/>
                </a:solidFill>
              </a:rPr>
              <a:t>Conception</a:t>
            </a:r>
            <a:endParaRPr lang="fr-FR" sz="3200" dirty="0">
              <a:solidFill>
                <a:schemeClr val="accent1"/>
              </a:solidFill>
            </a:endParaRPr>
          </a:p>
        </p:txBody>
      </p:sp>
      <p:sp>
        <p:nvSpPr>
          <p:cNvPr id="354" name="Google Shape;354;p39"/>
          <p:cNvSpPr txBox="1">
            <a:spLocks noGrp="1"/>
          </p:cNvSpPr>
          <p:nvPr>
            <p:ph type="title" idx="2"/>
          </p:nvPr>
        </p:nvSpPr>
        <p:spPr>
          <a:xfrm>
            <a:off x="3931875" y="539994"/>
            <a:ext cx="1280100" cy="1280100"/>
          </a:xfrm>
          <a:prstGeom prst="rect">
            <a:avLst/>
          </a:prstGeom>
          <a:solidFill>
            <a:srgbClr val="002060"/>
          </a:solidFill>
        </p:spPr>
        <p:txBody>
          <a:bodyPr spcFirstLastPara="1" wrap="square" lIns="0" tIns="0" rIns="0" bIns="0" anchor="ctr" anchorCtr="0">
            <a:noAutofit/>
          </a:bodyPr>
          <a:lstStyle/>
          <a:p>
            <a:pPr marL="0" lvl="0" indent="0" algn="ctr" rtl="0">
              <a:spcBef>
                <a:spcPts val="0"/>
              </a:spcBef>
              <a:spcAft>
                <a:spcPts val="0"/>
              </a:spcAft>
              <a:buNone/>
            </a:pPr>
            <a:r>
              <a:rPr lang="en" dirty="0"/>
              <a:t>04</a:t>
            </a:r>
            <a:endParaRPr dirty="0"/>
          </a:p>
        </p:txBody>
      </p:sp>
      <p:sp>
        <p:nvSpPr>
          <p:cNvPr id="2" name="Oval 1">
            <a:extLst>
              <a:ext uri="{FF2B5EF4-FFF2-40B4-BE49-F238E27FC236}">
                <a16:creationId xmlns:a16="http://schemas.microsoft.com/office/drawing/2014/main" id="{D6CB0A36-AD65-9F60-3F75-75E2DE86C249}"/>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23</a:t>
            </a:r>
            <a:endParaRPr lang="fr-FR" sz="1200" dirty="0">
              <a:solidFill>
                <a:schemeClr val="tx1"/>
              </a:solidFill>
            </a:endParaRPr>
          </a:p>
        </p:txBody>
      </p:sp>
    </p:spTree>
    <p:extLst>
      <p:ext uri="{BB962C8B-B14F-4D97-AF65-F5344CB8AC3E}">
        <p14:creationId xmlns:p14="http://schemas.microsoft.com/office/powerpoint/2010/main" val="1196776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6D158-AEDE-5F46-32CF-9CD71EE21555}"/>
              </a:ext>
            </a:extLst>
          </p:cNvPr>
          <p:cNvSpPr txBox="1"/>
          <p:nvPr/>
        </p:nvSpPr>
        <p:spPr>
          <a:xfrm>
            <a:off x="85519" y="190774"/>
            <a:ext cx="5471370" cy="400110"/>
          </a:xfrm>
          <a:prstGeom prst="rect">
            <a:avLst/>
          </a:prstGeom>
          <a:noFill/>
        </p:spPr>
        <p:txBody>
          <a:bodyPr wrap="none" rtlCol="0">
            <a:spAutoFit/>
          </a:bodyPr>
          <a:lstStyle/>
          <a:p>
            <a:r>
              <a:rPr lang="fr-FR" sz="2000" dirty="0">
                <a:solidFill>
                  <a:srgbClr val="002060"/>
                </a:solidFill>
                <a:latin typeface="Open Sans ExtraBold"/>
                <a:ea typeface="Open Sans ExtraBold"/>
                <a:cs typeface="Open Sans ExtraBold"/>
              </a:rPr>
              <a:t>Modélisation de l’entrepôt des données</a:t>
            </a:r>
          </a:p>
        </p:txBody>
      </p:sp>
      <p:sp>
        <p:nvSpPr>
          <p:cNvPr id="6" name="Rectangle 5">
            <a:extLst>
              <a:ext uri="{FF2B5EF4-FFF2-40B4-BE49-F238E27FC236}">
                <a16:creationId xmlns:a16="http://schemas.microsoft.com/office/drawing/2014/main" id="{44E4A0C5-B113-AB9A-7489-8150799B4704}"/>
              </a:ext>
            </a:extLst>
          </p:cNvPr>
          <p:cNvSpPr/>
          <p:nvPr/>
        </p:nvSpPr>
        <p:spPr>
          <a:xfrm>
            <a:off x="658817" y="774076"/>
            <a:ext cx="6872513" cy="553998"/>
          </a:xfrm>
          <a:prstGeom prst="rect">
            <a:avLst/>
          </a:prstGeom>
        </p:spPr>
        <p:txBody>
          <a:bodyPr wrap="square">
            <a:spAutoFit/>
          </a:bodyPr>
          <a:lstStyle/>
          <a:p>
            <a:r>
              <a:rPr lang="fr-FR" dirty="0">
                <a:solidFill>
                  <a:srgbClr val="0070C0"/>
                </a:solidFill>
                <a:latin typeface="MS PGothic" panose="020B0600070205080204" pitchFamily="34" charset="-128"/>
                <a:ea typeface="MS PGothic" panose="020B0600070205080204" pitchFamily="34" charset="-128"/>
              </a:rPr>
              <a:t>Le choix du type de schéma pour les cubes OLAP (Online </a:t>
            </a:r>
            <a:r>
              <a:rPr lang="fr-FR" dirty="0" err="1">
                <a:solidFill>
                  <a:srgbClr val="0070C0"/>
                </a:solidFill>
                <a:latin typeface="MS PGothic" panose="020B0600070205080204" pitchFamily="34" charset="-128"/>
                <a:ea typeface="MS PGothic" panose="020B0600070205080204" pitchFamily="34" charset="-128"/>
              </a:rPr>
              <a:t>Analytical</a:t>
            </a:r>
            <a:r>
              <a:rPr lang="fr-FR" dirty="0">
                <a:solidFill>
                  <a:srgbClr val="0070C0"/>
                </a:solidFill>
                <a:latin typeface="MS PGothic" panose="020B0600070205080204" pitchFamily="34" charset="-128"/>
                <a:ea typeface="MS PGothic" panose="020B0600070205080204" pitchFamily="34" charset="-128"/>
              </a:rPr>
              <a:t> </a:t>
            </a:r>
            <a:r>
              <a:rPr lang="fr-FR" dirty="0" err="1">
                <a:solidFill>
                  <a:srgbClr val="0070C0"/>
                </a:solidFill>
                <a:latin typeface="MS PGothic" panose="020B0600070205080204" pitchFamily="34" charset="-128"/>
                <a:ea typeface="MS PGothic" panose="020B0600070205080204" pitchFamily="34" charset="-128"/>
              </a:rPr>
              <a:t>Processing</a:t>
            </a:r>
            <a:r>
              <a:rPr lang="fr-FR" dirty="0">
                <a:solidFill>
                  <a:srgbClr val="0070C0"/>
                </a:solidFill>
                <a:latin typeface="MS PGothic" panose="020B0600070205080204" pitchFamily="34" charset="-128"/>
                <a:ea typeface="MS PGothic" panose="020B0600070205080204" pitchFamily="34" charset="-128"/>
              </a:rPr>
              <a:t>): </a:t>
            </a:r>
          </a:p>
          <a:p>
            <a:pPr marL="285750" indent="-285750">
              <a:buClr>
                <a:srgbClr val="0070C0"/>
              </a:buClr>
              <a:buFont typeface="Wingdings" panose="05000000000000000000" pitchFamily="2" charset="2"/>
              <a:buChar char="Ø"/>
            </a:pPr>
            <a:r>
              <a:rPr lang="fr-FR" sz="1600" b="1" dirty="0">
                <a:solidFill>
                  <a:srgbClr val="0070C0"/>
                </a:solidFill>
                <a:latin typeface="MS PGothic" panose="020B0600070205080204" pitchFamily="34" charset="-128"/>
                <a:ea typeface="MS PGothic" panose="020B0600070205080204" pitchFamily="34" charset="-128"/>
              </a:rPr>
              <a:t>Schéma multidimensionnel</a:t>
            </a:r>
          </a:p>
        </p:txBody>
      </p:sp>
      <p:pic>
        <p:nvPicPr>
          <p:cNvPr id="4" name="Picture 3">
            <a:extLst>
              <a:ext uri="{FF2B5EF4-FFF2-40B4-BE49-F238E27FC236}">
                <a16:creationId xmlns:a16="http://schemas.microsoft.com/office/drawing/2014/main" id="{BAA440CD-8BF6-FC42-0DDF-C66A3DE908E7}"/>
              </a:ext>
            </a:extLst>
          </p:cNvPr>
          <p:cNvPicPr>
            <a:picLocks noChangeAspect="1"/>
          </p:cNvPicPr>
          <p:nvPr/>
        </p:nvPicPr>
        <p:blipFill>
          <a:blip r:embed="rId3"/>
          <a:stretch>
            <a:fillRect/>
          </a:stretch>
        </p:blipFill>
        <p:spPr>
          <a:xfrm>
            <a:off x="1497209" y="1335851"/>
            <a:ext cx="6149582" cy="3640407"/>
          </a:xfrm>
          <a:prstGeom prst="rect">
            <a:avLst/>
          </a:prstGeom>
        </p:spPr>
      </p:pic>
      <p:sp>
        <p:nvSpPr>
          <p:cNvPr id="7" name="Oval 6">
            <a:extLst>
              <a:ext uri="{FF2B5EF4-FFF2-40B4-BE49-F238E27FC236}">
                <a16:creationId xmlns:a16="http://schemas.microsoft.com/office/drawing/2014/main" id="{0486F91A-A1D5-BC56-6B4A-0B75551F04C8}"/>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24</a:t>
            </a:r>
            <a:endParaRPr lang="fr-FR" sz="1200" dirty="0">
              <a:solidFill>
                <a:schemeClr val="tx1"/>
              </a:solidFill>
            </a:endParaRPr>
          </a:p>
        </p:txBody>
      </p:sp>
      <p:sp>
        <p:nvSpPr>
          <p:cNvPr id="2" name="Rectangle 1">
            <a:extLst>
              <a:ext uri="{FF2B5EF4-FFF2-40B4-BE49-F238E27FC236}">
                <a16:creationId xmlns:a16="http://schemas.microsoft.com/office/drawing/2014/main" id="{98423BF2-285E-D57B-6DD0-BF88C2394F47}"/>
              </a:ext>
            </a:extLst>
          </p:cNvPr>
          <p:cNvSpPr/>
          <p:nvPr/>
        </p:nvSpPr>
        <p:spPr>
          <a:xfrm>
            <a:off x="952534" y="1335851"/>
            <a:ext cx="5217442" cy="553998"/>
          </a:xfrm>
          <a:prstGeom prst="rect">
            <a:avLst/>
          </a:prstGeom>
        </p:spPr>
        <p:txBody>
          <a:bodyPr wrap="square">
            <a:spAutoFit/>
          </a:bodyPr>
          <a:lstStyle/>
          <a:p>
            <a:r>
              <a:rPr lang="fr-FR" dirty="0">
                <a:solidFill>
                  <a:srgbClr val="002060"/>
                </a:solidFill>
                <a:latin typeface="MS PGothic" panose="020B0600070205080204" pitchFamily="34" charset="-128"/>
                <a:ea typeface="MS PGothic" panose="020B0600070205080204" pitchFamily="34" charset="-128"/>
              </a:rPr>
              <a:t>Le choix du type de schéma multidimensionnel: </a:t>
            </a:r>
          </a:p>
          <a:p>
            <a:pPr marL="285750" indent="-285750">
              <a:buClr>
                <a:srgbClr val="0070C0"/>
              </a:buClr>
              <a:buFont typeface="Wingdings" panose="05000000000000000000" pitchFamily="2" charset="2"/>
              <a:buChar char="Ø"/>
            </a:pPr>
            <a:r>
              <a:rPr lang="fr-FR" sz="1600" b="1" dirty="0">
                <a:solidFill>
                  <a:srgbClr val="002060"/>
                </a:solidFill>
                <a:latin typeface="MS PGothic" panose="020B0600070205080204" pitchFamily="34" charset="-128"/>
                <a:ea typeface="MS PGothic" panose="020B0600070205080204" pitchFamily="34" charset="-128"/>
              </a:rPr>
              <a:t>Schéma en étoile </a:t>
            </a:r>
          </a:p>
        </p:txBody>
      </p:sp>
    </p:spTree>
    <p:extLst>
      <p:ext uri="{BB962C8B-B14F-4D97-AF65-F5344CB8AC3E}">
        <p14:creationId xmlns:p14="http://schemas.microsoft.com/office/powerpoint/2010/main" val="2082729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6D158-AEDE-5F46-32CF-9CD71EE21555}"/>
              </a:ext>
            </a:extLst>
          </p:cNvPr>
          <p:cNvSpPr txBox="1"/>
          <p:nvPr/>
        </p:nvSpPr>
        <p:spPr>
          <a:xfrm>
            <a:off x="85519" y="190774"/>
            <a:ext cx="5471370" cy="400110"/>
          </a:xfrm>
          <a:prstGeom prst="rect">
            <a:avLst/>
          </a:prstGeom>
          <a:noFill/>
        </p:spPr>
        <p:txBody>
          <a:bodyPr wrap="none" rtlCol="0">
            <a:spAutoFit/>
          </a:bodyPr>
          <a:lstStyle/>
          <a:p>
            <a:r>
              <a:rPr lang="fr-FR" sz="2000" dirty="0">
                <a:solidFill>
                  <a:srgbClr val="002060"/>
                </a:solidFill>
                <a:latin typeface="Open Sans ExtraBold"/>
                <a:ea typeface="Open Sans ExtraBold"/>
                <a:cs typeface="Open Sans ExtraBold"/>
              </a:rPr>
              <a:t>Modélisation de l’entrepôt des données</a:t>
            </a:r>
          </a:p>
        </p:txBody>
      </p:sp>
      <p:sp>
        <p:nvSpPr>
          <p:cNvPr id="6" name="Rectangle 5">
            <a:extLst>
              <a:ext uri="{FF2B5EF4-FFF2-40B4-BE49-F238E27FC236}">
                <a16:creationId xmlns:a16="http://schemas.microsoft.com/office/drawing/2014/main" id="{44E4A0C5-B113-AB9A-7489-8150799B4704}"/>
              </a:ext>
            </a:extLst>
          </p:cNvPr>
          <p:cNvSpPr/>
          <p:nvPr/>
        </p:nvSpPr>
        <p:spPr>
          <a:xfrm>
            <a:off x="531834" y="559189"/>
            <a:ext cx="5217442" cy="338554"/>
          </a:xfrm>
          <a:prstGeom prst="rect">
            <a:avLst/>
          </a:prstGeom>
        </p:spPr>
        <p:txBody>
          <a:bodyPr wrap="square">
            <a:spAutoFit/>
          </a:bodyPr>
          <a:lstStyle/>
          <a:p>
            <a:r>
              <a:rPr lang="fr-FR" sz="1600" b="1" dirty="0">
                <a:solidFill>
                  <a:srgbClr val="0070C0"/>
                </a:solidFill>
                <a:latin typeface="MS PGothic" panose="020B0600070205080204" pitchFamily="34" charset="-128"/>
                <a:ea typeface="MS PGothic" panose="020B0600070205080204" pitchFamily="34" charset="-128"/>
              </a:rPr>
              <a:t>Les axes d’analyse : </a:t>
            </a:r>
          </a:p>
        </p:txBody>
      </p:sp>
      <p:sp>
        <p:nvSpPr>
          <p:cNvPr id="7" name="Oval 6">
            <a:extLst>
              <a:ext uri="{FF2B5EF4-FFF2-40B4-BE49-F238E27FC236}">
                <a16:creationId xmlns:a16="http://schemas.microsoft.com/office/drawing/2014/main" id="{0486F91A-A1D5-BC56-6B4A-0B75551F04C8}"/>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25</a:t>
            </a:r>
            <a:endParaRPr lang="fr-FR" sz="1200" dirty="0">
              <a:solidFill>
                <a:schemeClr val="tx1"/>
              </a:solidFill>
            </a:endParaRPr>
          </a:p>
        </p:txBody>
      </p:sp>
      <p:graphicFrame>
        <p:nvGraphicFramePr>
          <p:cNvPr id="4" name="Tableau 3">
            <a:extLst>
              <a:ext uri="{FF2B5EF4-FFF2-40B4-BE49-F238E27FC236}">
                <a16:creationId xmlns:a16="http://schemas.microsoft.com/office/drawing/2014/main" id="{3B29BCBC-E3D2-C036-FBBE-F4764C180E81}"/>
              </a:ext>
            </a:extLst>
          </p:cNvPr>
          <p:cNvGraphicFramePr>
            <a:graphicFrameLocks noGrp="1"/>
          </p:cNvGraphicFramePr>
          <p:nvPr>
            <p:extLst>
              <p:ext uri="{D42A27DB-BD31-4B8C-83A1-F6EECF244321}">
                <p14:modId xmlns:p14="http://schemas.microsoft.com/office/powerpoint/2010/main" val="2924729461"/>
              </p:ext>
            </p:extLst>
          </p:nvPr>
        </p:nvGraphicFramePr>
        <p:xfrm>
          <a:off x="1335932" y="1109780"/>
          <a:ext cx="6472136" cy="3796451"/>
        </p:xfrm>
        <a:graphic>
          <a:graphicData uri="http://schemas.openxmlformats.org/drawingml/2006/table">
            <a:tbl>
              <a:tblPr firstRow="1">
                <a:tableStyleId>{D113A9D2-9D6B-4929-AA2D-F23B5EE8CBE7}</a:tableStyleId>
              </a:tblPr>
              <a:tblGrid>
                <a:gridCol w="2101174">
                  <a:extLst>
                    <a:ext uri="{9D8B030D-6E8A-4147-A177-3AD203B41FA5}">
                      <a16:colId xmlns:a16="http://schemas.microsoft.com/office/drawing/2014/main" val="2889018464"/>
                    </a:ext>
                  </a:extLst>
                </a:gridCol>
                <a:gridCol w="1530485">
                  <a:extLst>
                    <a:ext uri="{9D8B030D-6E8A-4147-A177-3AD203B41FA5}">
                      <a16:colId xmlns:a16="http://schemas.microsoft.com/office/drawing/2014/main" val="1377490700"/>
                    </a:ext>
                  </a:extLst>
                </a:gridCol>
                <a:gridCol w="1258110">
                  <a:extLst>
                    <a:ext uri="{9D8B030D-6E8A-4147-A177-3AD203B41FA5}">
                      <a16:colId xmlns:a16="http://schemas.microsoft.com/office/drawing/2014/main" val="3683070461"/>
                    </a:ext>
                  </a:extLst>
                </a:gridCol>
                <a:gridCol w="1582367">
                  <a:extLst>
                    <a:ext uri="{9D8B030D-6E8A-4147-A177-3AD203B41FA5}">
                      <a16:colId xmlns:a16="http://schemas.microsoft.com/office/drawing/2014/main" val="1465974273"/>
                    </a:ext>
                  </a:extLst>
                </a:gridCol>
              </a:tblGrid>
              <a:tr h="27958">
                <a:tc>
                  <a:txBody>
                    <a:bodyPr/>
                    <a:lstStyle/>
                    <a:p>
                      <a:pPr algn="ctr">
                        <a:lnSpc>
                          <a:spcPct val="107000"/>
                        </a:lnSpc>
                        <a:spcAft>
                          <a:spcPts val="800"/>
                        </a:spcAft>
                      </a:pPr>
                      <a:r>
                        <a:rPr lang="fr-FR" sz="1050" b="1" i="0" u="none" strike="noStrike" kern="100" cap="none" dirty="0">
                          <a:solidFill>
                            <a:schemeClr val="tx1"/>
                          </a:solidFill>
                          <a:effectLst/>
                          <a:latin typeface="+mn-lt"/>
                          <a:ea typeface="+mn-ea"/>
                          <a:cs typeface="+mn-cs"/>
                          <a:sym typeface="Arial"/>
                        </a:rPr>
                        <a:t>Les Axes d’analyse</a:t>
                      </a:r>
                    </a:p>
                  </a:txBody>
                  <a:tcPr marL="54233" marR="54233"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F2F8"/>
                    </a:solidFill>
                  </a:tcPr>
                </a:tc>
                <a:tc>
                  <a:txBody>
                    <a:bodyPr/>
                    <a:lstStyle/>
                    <a:p>
                      <a:pPr algn="ctr">
                        <a:lnSpc>
                          <a:spcPct val="107000"/>
                        </a:lnSpc>
                        <a:spcAft>
                          <a:spcPts val="800"/>
                        </a:spcAft>
                      </a:pPr>
                      <a:r>
                        <a:rPr lang="en-US" sz="1050" kern="100" dirty="0">
                          <a:solidFill>
                            <a:schemeClr val="tx1"/>
                          </a:solidFill>
                          <a:effectLst/>
                        </a:rPr>
                        <a:t>Gestion </a:t>
                      </a:r>
                      <a:r>
                        <a:rPr lang="en-US" sz="1050" kern="100" dirty="0" err="1">
                          <a:solidFill>
                            <a:schemeClr val="tx1"/>
                          </a:solidFill>
                          <a:effectLst/>
                        </a:rPr>
                        <a:t>opérationnelle</a:t>
                      </a:r>
                      <a:endParaRPr lang="fr-FR" sz="105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F2F8"/>
                    </a:solidFill>
                  </a:tcPr>
                </a:tc>
                <a:tc>
                  <a:txBody>
                    <a:bodyPr/>
                    <a:lstStyle/>
                    <a:p>
                      <a:pPr algn="ctr">
                        <a:lnSpc>
                          <a:spcPct val="107000"/>
                        </a:lnSpc>
                        <a:spcAft>
                          <a:spcPts val="800"/>
                        </a:spcAft>
                      </a:pPr>
                      <a:r>
                        <a:rPr lang="en-US" sz="1050" b="1" i="0" u="none" strike="noStrike" kern="100" cap="none" dirty="0" err="1">
                          <a:solidFill>
                            <a:schemeClr val="tx1"/>
                          </a:solidFill>
                          <a:effectLst/>
                          <a:latin typeface="+mn-lt"/>
                          <a:ea typeface="+mn-ea"/>
                          <a:cs typeface="+mn-cs"/>
                          <a:sym typeface="Arial"/>
                        </a:rPr>
                        <a:t>Autoentrepreneur</a:t>
                      </a:r>
                      <a:endParaRPr lang="fr-FR" sz="1050" b="1" i="0" u="none" strike="noStrike" kern="100" cap="none" dirty="0">
                        <a:solidFill>
                          <a:schemeClr val="tx1"/>
                        </a:solidFill>
                        <a:effectLst/>
                        <a:latin typeface="+mn-lt"/>
                        <a:ea typeface="+mn-ea"/>
                        <a:cs typeface="+mn-cs"/>
                        <a:sym typeface="Arial"/>
                      </a:endParaRPr>
                    </a:p>
                  </a:txBody>
                  <a:tcPr marL="54233" marR="54233"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F2F8"/>
                    </a:solidFill>
                  </a:tcPr>
                </a:tc>
                <a:tc>
                  <a:txBody>
                    <a:bodyPr/>
                    <a:lstStyle/>
                    <a:p>
                      <a:pPr algn="ctr">
                        <a:lnSpc>
                          <a:spcPct val="107000"/>
                        </a:lnSpc>
                        <a:spcAft>
                          <a:spcPts val="800"/>
                        </a:spcAft>
                      </a:pPr>
                      <a:r>
                        <a:rPr lang="en-US" sz="105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Administration des ventes</a:t>
                      </a:r>
                      <a:endParaRPr lang="fr-FR" sz="105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F2F8"/>
                    </a:solidFill>
                  </a:tcPr>
                </a:tc>
                <a:extLst>
                  <a:ext uri="{0D108BD9-81ED-4DB2-BD59-A6C34878D82A}">
                    <a16:rowId xmlns:a16="http://schemas.microsoft.com/office/drawing/2014/main" val="3886881800"/>
                  </a:ext>
                </a:extLst>
              </a:tr>
              <a:tr h="187087">
                <a:tc>
                  <a:txBody>
                    <a:bodyPr/>
                    <a:lstStyle/>
                    <a:p>
                      <a:pPr algn="ctr">
                        <a:lnSpc>
                          <a:spcPct val="107000"/>
                        </a:lnSpc>
                        <a:spcAft>
                          <a:spcPts val="800"/>
                        </a:spcAft>
                      </a:pPr>
                      <a:r>
                        <a:rPr lang="en-US" sz="1050" kern="100" dirty="0" err="1">
                          <a:solidFill>
                            <a:srgbClr val="002060"/>
                          </a:solidFill>
                          <a:effectLst/>
                        </a:rPr>
                        <a:t>Réseau</a:t>
                      </a:r>
                      <a:r>
                        <a:rPr lang="en-US" sz="1050" kern="100" dirty="0">
                          <a:solidFill>
                            <a:srgbClr val="002060"/>
                          </a:solidFill>
                          <a:effectLst/>
                        </a:rPr>
                        <a:t>/</a:t>
                      </a:r>
                      <a:r>
                        <a:rPr lang="en-US" sz="1050" kern="100" dirty="0" err="1">
                          <a:solidFill>
                            <a:srgbClr val="002060"/>
                          </a:solidFill>
                          <a:effectLst/>
                        </a:rPr>
                        <a:t>Organisation</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B3"/>
                    </a:solidFill>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E1FE"/>
                    </a:solidFill>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F6DE"/>
                    </a:solidFill>
                  </a:tcPr>
                </a:tc>
                <a:extLst>
                  <a:ext uri="{0D108BD9-81ED-4DB2-BD59-A6C34878D82A}">
                    <a16:rowId xmlns:a16="http://schemas.microsoft.com/office/drawing/2014/main" val="2316485636"/>
                  </a:ext>
                </a:extLst>
              </a:tr>
              <a:tr h="187087">
                <a:tc>
                  <a:txBody>
                    <a:bodyPr/>
                    <a:lstStyle/>
                    <a:p>
                      <a:pPr algn="ctr">
                        <a:lnSpc>
                          <a:spcPct val="107000"/>
                        </a:lnSpc>
                        <a:spcAft>
                          <a:spcPts val="800"/>
                        </a:spcAft>
                      </a:pPr>
                      <a:r>
                        <a:rPr lang="fr-FR" sz="1050" kern="100">
                          <a:solidFill>
                            <a:srgbClr val="002060"/>
                          </a:solidFill>
                          <a:effectLst/>
                        </a:rPr>
                        <a:t>Préfecture</a:t>
                      </a:r>
                      <a:r>
                        <a:rPr lang="en-US" sz="1050" kern="100">
                          <a:solidFill>
                            <a:srgbClr val="002060"/>
                          </a:solidFill>
                          <a:effectLst/>
                        </a:rPr>
                        <a:t>/Province</a:t>
                      </a:r>
                      <a:endParaRPr lang="fr-FR" sz="1050" kern="10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B3"/>
                    </a:solidFill>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E1FE"/>
                    </a:solidFill>
                  </a:tcPr>
                </a:tc>
                <a:tc>
                  <a:txBody>
                    <a:bodyPr/>
                    <a:lstStyle/>
                    <a:p>
                      <a:pPr algn="ctr">
                        <a:lnSpc>
                          <a:spcPct val="107000"/>
                        </a:lnSpc>
                        <a:spcAft>
                          <a:spcPts val="800"/>
                        </a:spcAft>
                      </a:pPr>
                      <a:r>
                        <a:rPr lang="fr-FR" sz="1050" kern="100">
                          <a:solidFill>
                            <a:srgbClr val="002060"/>
                          </a:solidFill>
                          <a:effectLst/>
                        </a:rPr>
                        <a:t>X</a:t>
                      </a:r>
                      <a:endParaRPr lang="fr-FR" sz="1050" kern="10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F6DE"/>
                    </a:solidFill>
                  </a:tcPr>
                </a:tc>
                <a:extLst>
                  <a:ext uri="{0D108BD9-81ED-4DB2-BD59-A6C34878D82A}">
                    <a16:rowId xmlns:a16="http://schemas.microsoft.com/office/drawing/2014/main" val="1618086736"/>
                  </a:ext>
                </a:extLst>
              </a:tr>
              <a:tr h="194158">
                <a:tc>
                  <a:txBody>
                    <a:bodyPr/>
                    <a:lstStyle/>
                    <a:p>
                      <a:pPr algn="ctr">
                        <a:lnSpc>
                          <a:spcPct val="107000"/>
                        </a:lnSpc>
                        <a:spcAft>
                          <a:spcPts val="800"/>
                        </a:spcAft>
                      </a:pPr>
                      <a:r>
                        <a:rPr lang="fr-FR" sz="1050" kern="100" dirty="0">
                          <a:solidFill>
                            <a:srgbClr val="002060"/>
                          </a:solidFill>
                          <a:effectLst/>
                        </a:rPr>
                        <a:t>Ville</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fr-FR" sz="1050" kern="100">
                          <a:solidFill>
                            <a:srgbClr val="002060"/>
                          </a:solidFill>
                          <a:effectLst/>
                        </a:rPr>
                        <a:t>X</a:t>
                      </a:r>
                      <a:endParaRPr lang="fr-FR" sz="1050" kern="10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B3"/>
                    </a:solidFill>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E1FE"/>
                    </a:solidFill>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F6DE"/>
                    </a:solidFill>
                  </a:tcPr>
                </a:tc>
                <a:extLst>
                  <a:ext uri="{0D108BD9-81ED-4DB2-BD59-A6C34878D82A}">
                    <a16:rowId xmlns:a16="http://schemas.microsoft.com/office/drawing/2014/main" val="2465187645"/>
                  </a:ext>
                </a:extLst>
              </a:tr>
              <a:tr h="187087">
                <a:tc>
                  <a:txBody>
                    <a:bodyPr/>
                    <a:lstStyle/>
                    <a:p>
                      <a:pPr algn="ctr">
                        <a:lnSpc>
                          <a:spcPct val="107000"/>
                        </a:lnSpc>
                        <a:spcAft>
                          <a:spcPts val="800"/>
                        </a:spcAft>
                      </a:pPr>
                      <a:r>
                        <a:rPr lang="en-US" sz="1050" kern="100" dirty="0" err="1">
                          <a:solidFill>
                            <a:srgbClr val="002060"/>
                          </a:solidFill>
                          <a:effectLst/>
                        </a:rPr>
                        <a:t>Agence</a:t>
                      </a:r>
                      <a:r>
                        <a:rPr lang="en-US" sz="1050" kern="100" dirty="0">
                          <a:solidFill>
                            <a:srgbClr val="002060"/>
                          </a:solidFill>
                          <a:effectLst/>
                        </a:rPr>
                        <a:t> /Division</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B3"/>
                    </a:solidFill>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E1FE"/>
                    </a:solidFill>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F6DE"/>
                    </a:solidFill>
                  </a:tcPr>
                </a:tc>
                <a:extLst>
                  <a:ext uri="{0D108BD9-81ED-4DB2-BD59-A6C34878D82A}">
                    <a16:rowId xmlns:a16="http://schemas.microsoft.com/office/drawing/2014/main" val="1486314535"/>
                  </a:ext>
                </a:extLst>
              </a:tr>
              <a:tr h="187087">
                <a:tc>
                  <a:txBody>
                    <a:bodyPr/>
                    <a:lstStyle/>
                    <a:p>
                      <a:pPr algn="ctr">
                        <a:lnSpc>
                          <a:spcPct val="107000"/>
                        </a:lnSpc>
                        <a:spcAft>
                          <a:spcPts val="800"/>
                        </a:spcAft>
                      </a:pPr>
                      <a:r>
                        <a:rPr lang="en-US" sz="1050" kern="100" dirty="0">
                          <a:solidFill>
                            <a:srgbClr val="002060"/>
                          </a:solidFill>
                          <a:effectLst/>
                        </a:rPr>
                        <a:t>Temps</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B3"/>
                    </a:solidFill>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E1FE"/>
                    </a:solidFill>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F6DE"/>
                    </a:solidFill>
                  </a:tcPr>
                </a:tc>
                <a:extLst>
                  <a:ext uri="{0D108BD9-81ED-4DB2-BD59-A6C34878D82A}">
                    <a16:rowId xmlns:a16="http://schemas.microsoft.com/office/drawing/2014/main" val="1688470431"/>
                  </a:ext>
                </a:extLst>
              </a:tr>
              <a:tr h="187087">
                <a:tc>
                  <a:txBody>
                    <a:bodyPr/>
                    <a:lstStyle/>
                    <a:p>
                      <a:pPr algn="ctr">
                        <a:lnSpc>
                          <a:spcPct val="107000"/>
                        </a:lnSpc>
                        <a:spcAft>
                          <a:spcPts val="800"/>
                        </a:spcAft>
                      </a:pPr>
                      <a:r>
                        <a:rPr lang="en-US" sz="1050" kern="100">
                          <a:solidFill>
                            <a:srgbClr val="002060"/>
                          </a:solidFill>
                          <a:effectLst/>
                        </a:rPr>
                        <a:t>Unité</a:t>
                      </a:r>
                      <a:endParaRPr lang="fr-FR" sz="1050" kern="10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fr-FR" sz="1050" kern="100">
                          <a:solidFill>
                            <a:srgbClr val="002060"/>
                          </a:solidFill>
                          <a:effectLst/>
                        </a:rPr>
                        <a:t>X</a:t>
                      </a:r>
                      <a:endParaRPr lang="fr-FR" sz="1050" kern="10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B3"/>
                    </a:solidFill>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E1FE"/>
                    </a:solidFill>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F6DE"/>
                    </a:solidFill>
                  </a:tcPr>
                </a:tc>
                <a:extLst>
                  <a:ext uri="{0D108BD9-81ED-4DB2-BD59-A6C34878D82A}">
                    <a16:rowId xmlns:a16="http://schemas.microsoft.com/office/drawing/2014/main" val="3896671514"/>
                  </a:ext>
                </a:extLst>
              </a:tr>
              <a:tr h="187087">
                <a:tc>
                  <a:txBody>
                    <a:bodyPr/>
                    <a:lstStyle/>
                    <a:p>
                      <a:pPr algn="ctr">
                        <a:lnSpc>
                          <a:spcPct val="107000"/>
                        </a:lnSpc>
                        <a:spcAft>
                          <a:spcPts val="800"/>
                        </a:spcAft>
                      </a:pPr>
                      <a:r>
                        <a:rPr lang="en-US" sz="1050" kern="100">
                          <a:solidFill>
                            <a:srgbClr val="002060"/>
                          </a:solidFill>
                          <a:effectLst/>
                        </a:rPr>
                        <a:t>Client</a:t>
                      </a:r>
                      <a:endParaRPr lang="fr-FR" sz="1050" kern="10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B3"/>
                    </a:solidFill>
                  </a:tcPr>
                </a:tc>
                <a:tc>
                  <a:txBody>
                    <a:bodyPr/>
                    <a:lstStyle/>
                    <a:p>
                      <a:pPr algn="ctr">
                        <a:lnSpc>
                          <a:spcPct val="107000"/>
                        </a:lnSpc>
                        <a:spcAft>
                          <a:spcPts val="800"/>
                        </a:spcAft>
                      </a:pPr>
                      <a:r>
                        <a:rPr lang="fr-FR" sz="1050" kern="100" dirty="0">
                          <a:solidFill>
                            <a:srgbClr val="002060"/>
                          </a:solidFill>
                          <a:effectLst/>
                        </a:rPr>
                        <a:t> </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F6DE"/>
                    </a:solidFill>
                  </a:tcPr>
                </a:tc>
                <a:extLst>
                  <a:ext uri="{0D108BD9-81ED-4DB2-BD59-A6C34878D82A}">
                    <a16:rowId xmlns:a16="http://schemas.microsoft.com/office/drawing/2014/main" val="3828795849"/>
                  </a:ext>
                </a:extLst>
              </a:tr>
              <a:tr h="187087">
                <a:tc>
                  <a:txBody>
                    <a:bodyPr/>
                    <a:lstStyle/>
                    <a:p>
                      <a:pPr algn="ctr">
                        <a:lnSpc>
                          <a:spcPct val="107000"/>
                        </a:lnSpc>
                        <a:spcAft>
                          <a:spcPts val="800"/>
                        </a:spcAft>
                      </a:pPr>
                      <a:r>
                        <a:rPr lang="en-US" sz="1050" kern="100">
                          <a:solidFill>
                            <a:srgbClr val="002060"/>
                          </a:solidFill>
                          <a:effectLst/>
                        </a:rPr>
                        <a:t>Article</a:t>
                      </a:r>
                      <a:endParaRPr lang="fr-FR" sz="1050" kern="10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fr-FR" sz="1050" kern="100">
                          <a:solidFill>
                            <a:srgbClr val="002060"/>
                          </a:solidFill>
                          <a:effectLst/>
                        </a:rPr>
                        <a:t>X</a:t>
                      </a:r>
                      <a:endParaRPr lang="fr-FR" sz="1050" kern="10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B3"/>
                    </a:solidFill>
                  </a:tcPr>
                </a:tc>
                <a:tc>
                  <a:txBody>
                    <a:bodyPr/>
                    <a:lstStyle/>
                    <a:p>
                      <a:pPr algn="ctr">
                        <a:lnSpc>
                          <a:spcPct val="107000"/>
                        </a:lnSpc>
                        <a:spcAft>
                          <a:spcPts val="800"/>
                        </a:spcAft>
                      </a:pPr>
                      <a:r>
                        <a:rPr lang="fr-FR" sz="1050" kern="100" dirty="0">
                          <a:solidFill>
                            <a:srgbClr val="002060"/>
                          </a:solidFill>
                          <a:effectLst/>
                        </a:rPr>
                        <a:t> </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F6DE"/>
                    </a:solidFill>
                  </a:tcPr>
                </a:tc>
                <a:extLst>
                  <a:ext uri="{0D108BD9-81ED-4DB2-BD59-A6C34878D82A}">
                    <a16:rowId xmlns:a16="http://schemas.microsoft.com/office/drawing/2014/main" val="2796320452"/>
                  </a:ext>
                </a:extLst>
              </a:tr>
              <a:tr h="248986">
                <a:tc>
                  <a:txBody>
                    <a:bodyPr/>
                    <a:lstStyle/>
                    <a:p>
                      <a:pPr algn="ctr">
                        <a:lnSpc>
                          <a:spcPct val="107000"/>
                        </a:lnSpc>
                        <a:spcAft>
                          <a:spcPts val="800"/>
                        </a:spcAft>
                      </a:pPr>
                      <a:r>
                        <a:rPr lang="en-US" sz="1050" kern="100">
                          <a:solidFill>
                            <a:srgbClr val="002060"/>
                          </a:solidFill>
                          <a:effectLst/>
                        </a:rPr>
                        <a:t>Produit</a:t>
                      </a:r>
                      <a:endParaRPr lang="fr-FR" sz="1050" kern="10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B3"/>
                    </a:solidFill>
                  </a:tcPr>
                </a:tc>
                <a:tc>
                  <a:txBody>
                    <a:bodyPr/>
                    <a:lstStyle/>
                    <a:p>
                      <a:pPr algn="ctr">
                        <a:lnSpc>
                          <a:spcPct val="107000"/>
                        </a:lnSpc>
                        <a:spcAft>
                          <a:spcPts val="800"/>
                        </a:spcAft>
                      </a:pPr>
                      <a:r>
                        <a:rPr lang="fr-FR" sz="1050" kern="100" dirty="0">
                          <a:solidFill>
                            <a:srgbClr val="002060"/>
                          </a:solidFill>
                          <a:effectLst/>
                        </a:rPr>
                        <a:t> </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F6DE"/>
                    </a:solidFill>
                  </a:tcPr>
                </a:tc>
                <a:extLst>
                  <a:ext uri="{0D108BD9-81ED-4DB2-BD59-A6C34878D82A}">
                    <a16:rowId xmlns:a16="http://schemas.microsoft.com/office/drawing/2014/main" val="1177473064"/>
                  </a:ext>
                </a:extLst>
              </a:tr>
              <a:tr h="215936">
                <a:tc>
                  <a:txBody>
                    <a:bodyPr/>
                    <a:lstStyle/>
                    <a:p>
                      <a:pPr algn="ctr">
                        <a:lnSpc>
                          <a:spcPct val="107000"/>
                        </a:lnSpc>
                        <a:spcAft>
                          <a:spcPts val="800"/>
                        </a:spcAft>
                      </a:pPr>
                      <a:r>
                        <a:rPr lang="en-US" sz="1050" kern="100">
                          <a:solidFill>
                            <a:srgbClr val="002060"/>
                          </a:solidFill>
                          <a:effectLst/>
                        </a:rPr>
                        <a:t>Famille de produits</a:t>
                      </a:r>
                      <a:endParaRPr lang="fr-FR" sz="1050" kern="10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B3"/>
                    </a:solidFill>
                  </a:tcPr>
                </a:tc>
                <a:tc>
                  <a:txBody>
                    <a:bodyPr/>
                    <a:lstStyle/>
                    <a:p>
                      <a:pPr algn="ctr">
                        <a:lnSpc>
                          <a:spcPct val="107000"/>
                        </a:lnSpc>
                        <a:spcAft>
                          <a:spcPts val="800"/>
                        </a:spcAft>
                      </a:pPr>
                      <a:r>
                        <a:rPr lang="fr-FR" sz="1050" kern="100" dirty="0">
                          <a:solidFill>
                            <a:srgbClr val="002060"/>
                          </a:solidFill>
                          <a:effectLst/>
                        </a:rPr>
                        <a:t> </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F6DE"/>
                    </a:solidFill>
                  </a:tcPr>
                </a:tc>
                <a:extLst>
                  <a:ext uri="{0D108BD9-81ED-4DB2-BD59-A6C34878D82A}">
                    <a16:rowId xmlns:a16="http://schemas.microsoft.com/office/drawing/2014/main" val="4254090283"/>
                  </a:ext>
                </a:extLst>
              </a:tr>
              <a:tr h="187087">
                <a:tc>
                  <a:txBody>
                    <a:bodyPr/>
                    <a:lstStyle/>
                    <a:p>
                      <a:pPr algn="ctr">
                        <a:lnSpc>
                          <a:spcPct val="107000"/>
                        </a:lnSpc>
                        <a:spcAft>
                          <a:spcPts val="800"/>
                        </a:spcAft>
                      </a:pPr>
                      <a:r>
                        <a:rPr lang="fr-FR" sz="1050" kern="100">
                          <a:solidFill>
                            <a:srgbClr val="002060"/>
                          </a:solidFill>
                          <a:effectLst/>
                        </a:rPr>
                        <a:t>Statut Volume</a:t>
                      </a:r>
                      <a:endParaRPr lang="fr-FR" sz="1050" kern="10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B3"/>
                    </a:solidFill>
                  </a:tcPr>
                </a:tc>
                <a:tc>
                  <a:txBody>
                    <a:bodyPr/>
                    <a:lstStyle/>
                    <a:p>
                      <a:pPr algn="ctr">
                        <a:lnSpc>
                          <a:spcPct val="107000"/>
                        </a:lnSpc>
                        <a:spcAft>
                          <a:spcPts val="800"/>
                        </a:spcAft>
                      </a:pPr>
                      <a:r>
                        <a:rPr lang="fr-FR" sz="1050" kern="100" dirty="0">
                          <a:solidFill>
                            <a:srgbClr val="002060"/>
                          </a:solidFill>
                          <a:effectLst/>
                        </a:rPr>
                        <a:t> </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algn="ctr">
                        <a:lnSpc>
                          <a:spcPct val="107000"/>
                        </a:lnSpc>
                        <a:spcAft>
                          <a:spcPts val="800"/>
                        </a:spcAft>
                      </a:pPr>
                      <a:r>
                        <a:rPr lang="fr-FR" sz="1050" kern="100" dirty="0">
                          <a:solidFill>
                            <a:srgbClr val="002060"/>
                          </a:solidFill>
                          <a:effectLst/>
                        </a:rPr>
                        <a:t> </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extLst>
                  <a:ext uri="{0D108BD9-81ED-4DB2-BD59-A6C34878D82A}">
                    <a16:rowId xmlns:a16="http://schemas.microsoft.com/office/drawing/2014/main" val="1142566707"/>
                  </a:ext>
                </a:extLst>
              </a:tr>
              <a:tr h="187087">
                <a:tc>
                  <a:txBody>
                    <a:bodyPr/>
                    <a:lstStyle/>
                    <a:p>
                      <a:pPr algn="ctr">
                        <a:lnSpc>
                          <a:spcPct val="107000"/>
                        </a:lnSpc>
                        <a:spcAft>
                          <a:spcPts val="800"/>
                        </a:spcAft>
                      </a:pPr>
                      <a:r>
                        <a:rPr lang="en-US" sz="1050" kern="100">
                          <a:solidFill>
                            <a:srgbClr val="002060"/>
                          </a:solidFill>
                          <a:effectLst/>
                        </a:rPr>
                        <a:t>Heure</a:t>
                      </a:r>
                      <a:endParaRPr lang="fr-FR" sz="1050" kern="10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B3"/>
                    </a:solidFill>
                  </a:tcPr>
                </a:tc>
                <a:tc>
                  <a:txBody>
                    <a:bodyPr/>
                    <a:lstStyle/>
                    <a:p>
                      <a:pPr algn="ctr">
                        <a:lnSpc>
                          <a:spcPct val="107000"/>
                        </a:lnSpc>
                        <a:spcAft>
                          <a:spcPts val="800"/>
                        </a:spcAft>
                      </a:pPr>
                      <a:r>
                        <a:rPr lang="fr-FR" sz="1050" kern="100" dirty="0">
                          <a:solidFill>
                            <a:srgbClr val="002060"/>
                          </a:solidFill>
                          <a:effectLst/>
                        </a:rPr>
                        <a:t> </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algn="ctr">
                        <a:lnSpc>
                          <a:spcPct val="107000"/>
                        </a:lnSpc>
                        <a:spcAft>
                          <a:spcPts val="800"/>
                        </a:spcAft>
                      </a:pPr>
                      <a:r>
                        <a:rPr lang="fr-FR" sz="1050" kern="100">
                          <a:solidFill>
                            <a:srgbClr val="002060"/>
                          </a:solidFill>
                          <a:effectLst/>
                        </a:rPr>
                        <a:t> </a:t>
                      </a:r>
                      <a:endParaRPr lang="fr-FR" sz="1050" kern="10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extLst>
                  <a:ext uri="{0D108BD9-81ED-4DB2-BD59-A6C34878D82A}">
                    <a16:rowId xmlns:a16="http://schemas.microsoft.com/office/drawing/2014/main" val="3154772737"/>
                  </a:ext>
                </a:extLst>
              </a:tr>
              <a:tr h="184397">
                <a:tc>
                  <a:txBody>
                    <a:bodyPr/>
                    <a:lstStyle/>
                    <a:p>
                      <a:pPr algn="ctr">
                        <a:lnSpc>
                          <a:spcPct val="107000"/>
                        </a:lnSpc>
                        <a:spcAft>
                          <a:spcPts val="800"/>
                        </a:spcAft>
                      </a:pPr>
                      <a:r>
                        <a:rPr lang="fr-FR" sz="1050" kern="100">
                          <a:solidFill>
                            <a:srgbClr val="002060"/>
                          </a:solidFill>
                          <a:effectLst/>
                        </a:rPr>
                        <a:t>Statut Carte</a:t>
                      </a:r>
                      <a:endParaRPr lang="fr-FR" sz="1050" kern="10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fr-FR" sz="1050" kern="100" dirty="0">
                          <a:solidFill>
                            <a:srgbClr val="002060"/>
                          </a:solidFill>
                          <a:effectLst/>
                        </a:rPr>
                        <a:t> </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E1FE"/>
                    </a:solidFill>
                  </a:tcPr>
                </a:tc>
                <a:tc>
                  <a:txBody>
                    <a:bodyPr/>
                    <a:lstStyle/>
                    <a:p>
                      <a:pPr algn="ctr">
                        <a:lnSpc>
                          <a:spcPct val="107000"/>
                        </a:lnSpc>
                        <a:spcAft>
                          <a:spcPts val="800"/>
                        </a:spcAft>
                      </a:pPr>
                      <a:r>
                        <a:rPr lang="fr-FR" sz="1050" kern="100" dirty="0">
                          <a:solidFill>
                            <a:srgbClr val="002060"/>
                          </a:solidFill>
                          <a:effectLst/>
                        </a:rPr>
                        <a:t> </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extLst>
                  <a:ext uri="{0D108BD9-81ED-4DB2-BD59-A6C34878D82A}">
                    <a16:rowId xmlns:a16="http://schemas.microsoft.com/office/drawing/2014/main" val="1434810483"/>
                  </a:ext>
                </a:extLst>
              </a:tr>
              <a:tr h="187087">
                <a:tc>
                  <a:txBody>
                    <a:bodyPr/>
                    <a:lstStyle/>
                    <a:p>
                      <a:pPr algn="ctr">
                        <a:lnSpc>
                          <a:spcPct val="107000"/>
                        </a:lnSpc>
                        <a:spcAft>
                          <a:spcPts val="800"/>
                        </a:spcAft>
                      </a:pPr>
                      <a:r>
                        <a:rPr lang="en-US" sz="1050" kern="100">
                          <a:solidFill>
                            <a:srgbClr val="002060"/>
                          </a:solidFill>
                          <a:effectLst/>
                        </a:rPr>
                        <a:t>Canal Paiment</a:t>
                      </a:r>
                      <a:endParaRPr lang="fr-FR" sz="1050" kern="10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fr-FR" sz="1050" kern="100" dirty="0">
                          <a:solidFill>
                            <a:srgbClr val="002060"/>
                          </a:solidFill>
                          <a:effectLst/>
                        </a:rPr>
                        <a:t> </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algn="ctr">
                        <a:lnSpc>
                          <a:spcPct val="107000"/>
                        </a:lnSpc>
                        <a:spcAft>
                          <a:spcPts val="800"/>
                        </a:spcAft>
                      </a:pPr>
                      <a:r>
                        <a:rPr lang="fr-FR" sz="1050" kern="100">
                          <a:solidFill>
                            <a:srgbClr val="002060"/>
                          </a:solidFill>
                          <a:effectLst/>
                        </a:rPr>
                        <a:t>X</a:t>
                      </a:r>
                      <a:endParaRPr lang="fr-FR" sz="1050" kern="10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E1FE"/>
                    </a:solidFill>
                  </a:tcPr>
                </a:tc>
                <a:tc>
                  <a:txBody>
                    <a:bodyPr/>
                    <a:lstStyle/>
                    <a:p>
                      <a:pPr algn="ctr">
                        <a:lnSpc>
                          <a:spcPct val="107000"/>
                        </a:lnSpc>
                        <a:spcAft>
                          <a:spcPts val="800"/>
                        </a:spcAft>
                      </a:pPr>
                      <a:r>
                        <a:rPr lang="fr-FR" sz="1050" kern="100" dirty="0">
                          <a:solidFill>
                            <a:srgbClr val="002060"/>
                          </a:solidFill>
                          <a:effectLst/>
                        </a:rPr>
                        <a:t> </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extLst>
                  <a:ext uri="{0D108BD9-81ED-4DB2-BD59-A6C34878D82A}">
                    <a16:rowId xmlns:a16="http://schemas.microsoft.com/office/drawing/2014/main" val="1739121190"/>
                  </a:ext>
                </a:extLst>
              </a:tr>
              <a:tr h="187087">
                <a:tc>
                  <a:txBody>
                    <a:bodyPr/>
                    <a:lstStyle/>
                    <a:p>
                      <a:pPr algn="ctr">
                        <a:lnSpc>
                          <a:spcPct val="107000"/>
                        </a:lnSpc>
                        <a:spcAft>
                          <a:spcPts val="800"/>
                        </a:spcAft>
                      </a:pPr>
                      <a:r>
                        <a:rPr lang="en-US" sz="1050" kern="100">
                          <a:solidFill>
                            <a:srgbClr val="002060"/>
                          </a:solidFill>
                          <a:effectLst/>
                        </a:rPr>
                        <a:t>Banque</a:t>
                      </a:r>
                      <a:endParaRPr lang="fr-FR" sz="1050" kern="10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fr-FR" sz="1050" kern="100" dirty="0">
                          <a:solidFill>
                            <a:srgbClr val="002060"/>
                          </a:solidFill>
                          <a:effectLst/>
                        </a:rPr>
                        <a:t> </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algn="ctr">
                        <a:lnSpc>
                          <a:spcPct val="107000"/>
                        </a:lnSpc>
                        <a:spcAft>
                          <a:spcPts val="800"/>
                        </a:spcAft>
                      </a:pPr>
                      <a:r>
                        <a:rPr lang="fr-FR" sz="1050" kern="100">
                          <a:solidFill>
                            <a:srgbClr val="002060"/>
                          </a:solidFill>
                          <a:effectLst/>
                        </a:rPr>
                        <a:t>X</a:t>
                      </a:r>
                      <a:endParaRPr lang="fr-FR" sz="1050" kern="10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E1FE"/>
                    </a:solidFill>
                  </a:tcPr>
                </a:tc>
                <a:tc>
                  <a:txBody>
                    <a:bodyPr/>
                    <a:lstStyle/>
                    <a:p>
                      <a:pPr algn="ctr">
                        <a:lnSpc>
                          <a:spcPct val="107000"/>
                        </a:lnSpc>
                        <a:spcAft>
                          <a:spcPts val="800"/>
                        </a:spcAft>
                      </a:pPr>
                      <a:r>
                        <a:rPr lang="fr-FR" sz="1050" kern="100" dirty="0">
                          <a:solidFill>
                            <a:srgbClr val="002060"/>
                          </a:solidFill>
                          <a:effectLst/>
                        </a:rPr>
                        <a:t> </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extLst>
                  <a:ext uri="{0D108BD9-81ED-4DB2-BD59-A6C34878D82A}">
                    <a16:rowId xmlns:a16="http://schemas.microsoft.com/office/drawing/2014/main" val="1542506065"/>
                  </a:ext>
                </a:extLst>
              </a:tr>
              <a:tr h="187087">
                <a:tc>
                  <a:txBody>
                    <a:bodyPr/>
                    <a:lstStyle/>
                    <a:p>
                      <a:pPr algn="ctr">
                        <a:lnSpc>
                          <a:spcPct val="107000"/>
                        </a:lnSpc>
                        <a:spcAft>
                          <a:spcPts val="800"/>
                        </a:spcAft>
                      </a:pPr>
                      <a:r>
                        <a:rPr lang="en-US" sz="1050" kern="100">
                          <a:solidFill>
                            <a:srgbClr val="002060"/>
                          </a:solidFill>
                          <a:effectLst/>
                        </a:rPr>
                        <a:t>Autoentrepreneur</a:t>
                      </a:r>
                      <a:endParaRPr lang="fr-FR" sz="1050" kern="10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fr-FR" sz="1050" kern="100" dirty="0">
                          <a:solidFill>
                            <a:srgbClr val="002060"/>
                          </a:solidFill>
                          <a:effectLst/>
                        </a:rPr>
                        <a:t> </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E1FE"/>
                    </a:solidFill>
                  </a:tcPr>
                </a:tc>
                <a:tc>
                  <a:txBody>
                    <a:bodyPr/>
                    <a:lstStyle/>
                    <a:p>
                      <a:pPr algn="ctr">
                        <a:lnSpc>
                          <a:spcPct val="107000"/>
                        </a:lnSpc>
                        <a:spcAft>
                          <a:spcPts val="800"/>
                        </a:spcAft>
                      </a:pPr>
                      <a:r>
                        <a:rPr lang="fr-FR" sz="1050" kern="100" dirty="0">
                          <a:solidFill>
                            <a:srgbClr val="002060"/>
                          </a:solidFill>
                          <a:effectLst/>
                        </a:rPr>
                        <a:t> </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extLst>
                  <a:ext uri="{0D108BD9-81ED-4DB2-BD59-A6C34878D82A}">
                    <a16:rowId xmlns:a16="http://schemas.microsoft.com/office/drawing/2014/main" val="2883034461"/>
                  </a:ext>
                </a:extLst>
              </a:tr>
              <a:tr h="187087">
                <a:tc>
                  <a:txBody>
                    <a:bodyPr/>
                    <a:lstStyle/>
                    <a:p>
                      <a:pPr algn="ctr">
                        <a:lnSpc>
                          <a:spcPct val="107000"/>
                        </a:lnSpc>
                        <a:spcAft>
                          <a:spcPts val="800"/>
                        </a:spcAft>
                      </a:pPr>
                      <a:r>
                        <a:rPr lang="en-US" sz="1050" kern="100">
                          <a:solidFill>
                            <a:srgbClr val="002060"/>
                          </a:solidFill>
                          <a:effectLst/>
                        </a:rPr>
                        <a:t>Document de vente</a:t>
                      </a:r>
                      <a:endParaRPr lang="fr-FR" sz="1050" kern="10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fr-FR" sz="1050" kern="100" dirty="0">
                          <a:solidFill>
                            <a:srgbClr val="002060"/>
                          </a:solidFill>
                          <a:effectLst/>
                        </a:rPr>
                        <a:t> </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algn="ctr">
                        <a:lnSpc>
                          <a:spcPct val="107000"/>
                        </a:lnSpc>
                        <a:spcAft>
                          <a:spcPts val="800"/>
                        </a:spcAft>
                      </a:pPr>
                      <a:r>
                        <a:rPr lang="fr-FR" sz="1050" kern="100" dirty="0">
                          <a:solidFill>
                            <a:srgbClr val="002060"/>
                          </a:solidFill>
                          <a:effectLst/>
                        </a:rPr>
                        <a:t> </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algn="ctr">
                        <a:lnSpc>
                          <a:spcPct val="107000"/>
                        </a:lnSpc>
                        <a:spcAft>
                          <a:spcPts val="800"/>
                        </a:spcAft>
                      </a:pPr>
                      <a:r>
                        <a:rPr lang="fr-FR" sz="1050" kern="100">
                          <a:solidFill>
                            <a:srgbClr val="002060"/>
                          </a:solidFill>
                          <a:effectLst/>
                        </a:rPr>
                        <a:t>X</a:t>
                      </a:r>
                      <a:endParaRPr lang="fr-FR" sz="1050" kern="10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F6DE"/>
                    </a:solidFill>
                  </a:tcPr>
                </a:tc>
                <a:extLst>
                  <a:ext uri="{0D108BD9-81ED-4DB2-BD59-A6C34878D82A}">
                    <a16:rowId xmlns:a16="http://schemas.microsoft.com/office/drawing/2014/main" val="1963212999"/>
                  </a:ext>
                </a:extLst>
              </a:tr>
              <a:tr h="187087">
                <a:tc>
                  <a:txBody>
                    <a:bodyPr/>
                    <a:lstStyle/>
                    <a:p>
                      <a:pPr algn="ctr">
                        <a:lnSpc>
                          <a:spcPct val="107000"/>
                        </a:lnSpc>
                        <a:spcAft>
                          <a:spcPts val="800"/>
                        </a:spcAft>
                      </a:pPr>
                      <a:r>
                        <a:rPr lang="en-US" sz="1050" kern="100" dirty="0">
                          <a:solidFill>
                            <a:srgbClr val="002060"/>
                          </a:solidFill>
                          <a:effectLst/>
                        </a:rPr>
                        <a:t>Domaine commercial</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7000"/>
                        </a:lnSpc>
                        <a:spcAft>
                          <a:spcPts val="800"/>
                        </a:spcAft>
                      </a:pPr>
                      <a:r>
                        <a:rPr lang="fr-FR" sz="1050" kern="100" dirty="0">
                          <a:solidFill>
                            <a:srgbClr val="002060"/>
                          </a:solidFill>
                          <a:effectLst/>
                        </a:rPr>
                        <a:t> </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algn="ctr">
                        <a:lnSpc>
                          <a:spcPct val="107000"/>
                        </a:lnSpc>
                        <a:spcAft>
                          <a:spcPts val="800"/>
                        </a:spcAft>
                      </a:pPr>
                      <a:r>
                        <a:rPr lang="fr-FR" sz="1050" kern="100" dirty="0">
                          <a:solidFill>
                            <a:srgbClr val="002060"/>
                          </a:solidFill>
                          <a:effectLst/>
                        </a:rPr>
                        <a:t> </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algn="ctr">
                        <a:lnSpc>
                          <a:spcPct val="107000"/>
                        </a:lnSpc>
                        <a:spcAft>
                          <a:spcPts val="800"/>
                        </a:spcAft>
                      </a:pPr>
                      <a:r>
                        <a:rPr lang="fr-FR" sz="1050" kern="100" dirty="0">
                          <a:solidFill>
                            <a:srgbClr val="002060"/>
                          </a:solidFill>
                          <a:effectLst/>
                        </a:rPr>
                        <a:t>X</a:t>
                      </a:r>
                      <a:endParaRPr lang="fr-FR" sz="1050" kern="100" dirty="0">
                        <a:solidFill>
                          <a:srgbClr val="002060"/>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F6DE"/>
                    </a:solidFill>
                  </a:tcPr>
                </a:tc>
                <a:extLst>
                  <a:ext uri="{0D108BD9-81ED-4DB2-BD59-A6C34878D82A}">
                    <a16:rowId xmlns:a16="http://schemas.microsoft.com/office/drawing/2014/main" val="3652596610"/>
                  </a:ext>
                </a:extLst>
              </a:tr>
            </a:tbl>
          </a:graphicData>
        </a:graphic>
      </p:graphicFrame>
    </p:spTree>
    <p:extLst>
      <p:ext uri="{BB962C8B-B14F-4D97-AF65-F5344CB8AC3E}">
        <p14:creationId xmlns:p14="http://schemas.microsoft.com/office/powerpoint/2010/main" val="7912186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66D158-AEDE-5F46-32CF-9CD71EE21555}"/>
              </a:ext>
            </a:extLst>
          </p:cNvPr>
          <p:cNvSpPr txBox="1"/>
          <p:nvPr/>
        </p:nvSpPr>
        <p:spPr>
          <a:xfrm>
            <a:off x="85519" y="190774"/>
            <a:ext cx="5471370" cy="400110"/>
          </a:xfrm>
          <a:prstGeom prst="rect">
            <a:avLst/>
          </a:prstGeom>
          <a:noFill/>
        </p:spPr>
        <p:txBody>
          <a:bodyPr wrap="none" rtlCol="0">
            <a:spAutoFit/>
          </a:bodyPr>
          <a:lstStyle/>
          <a:p>
            <a:r>
              <a:rPr lang="fr-FR" sz="2000" dirty="0">
                <a:solidFill>
                  <a:srgbClr val="002060"/>
                </a:solidFill>
                <a:latin typeface="Open Sans ExtraBold"/>
                <a:ea typeface="Open Sans ExtraBold"/>
                <a:cs typeface="Open Sans ExtraBold"/>
              </a:rPr>
              <a:t>Modélisation de l’entrepôt des données</a:t>
            </a:r>
          </a:p>
        </p:txBody>
      </p:sp>
      <p:sp>
        <p:nvSpPr>
          <p:cNvPr id="6" name="Rectangle 5">
            <a:extLst>
              <a:ext uri="{FF2B5EF4-FFF2-40B4-BE49-F238E27FC236}">
                <a16:creationId xmlns:a16="http://schemas.microsoft.com/office/drawing/2014/main" id="{44E4A0C5-B113-AB9A-7489-8150799B4704}"/>
              </a:ext>
            </a:extLst>
          </p:cNvPr>
          <p:cNvSpPr/>
          <p:nvPr/>
        </p:nvSpPr>
        <p:spPr>
          <a:xfrm>
            <a:off x="658818" y="774076"/>
            <a:ext cx="5217442" cy="338554"/>
          </a:xfrm>
          <a:prstGeom prst="rect">
            <a:avLst/>
          </a:prstGeom>
        </p:spPr>
        <p:txBody>
          <a:bodyPr wrap="square">
            <a:spAutoFit/>
          </a:bodyPr>
          <a:lstStyle/>
          <a:p>
            <a:r>
              <a:rPr lang="fr-FR" sz="1600" b="1" dirty="0">
                <a:solidFill>
                  <a:srgbClr val="0070C0"/>
                </a:solidFill>
                <a:latin typeface="MS PGothic" panose="020B0600070205080204" pitchFamily="34" charset="-128"/>
                <a:ea typeface="MS PGothic" panose="020B0600070205080204" pitchFamily="34" charset="-128"/>
              </a:rPr>
              <a:t>Les indicateurs décisionnels : </a:t>
            </a:r>
          </a:p>
        </p:txBody>
      </p:sp>
      <p:sp>
        <p:nvSpPr>
          <p:cNvPr id="7" name="Oval 6">
            <a:extLst>
              <a:ext uri="{FF2B5EF4-FFF2-40B4-BE49-F238E27FC236}">
                <a16:creationId xmlns:a16="http://schemas.microsoft.com/office/drawing/2014/main" id="{0486F91A-A1D5-BC56-6B4A-0B75551F04C8}"/>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26</a:t>
            </a:r>
            <a:endParaRPr lang="fr-FR" sz="1200" dirty="0">
              <a:solidFill>
                <a:schemeClr val="tx1"/>
              </a:solidFill>
            </a:endParaRPr>
          </a:p>
        </p:txBody>
      </p:sp>
      <p:graphicFrame>
        <p:nvGraphicFramePr>
          <p:cNvPr id="3" name="Tableau 2">
            <a:extLst>
              <a:ext uri="{FF2B5EF4-FFF2-40B4-BE49-F238E27FC236}">
                <a16:creationId xmlns:a16="http://schemas.microsoft.com/office/drawing/2014/main" id="{DFD7BF11-135E-056A-292C-17A3F9BDAF4B}"/>
              </a:ext>
            </a:extLst>
          </p:cNvPr>
          <p:cNvGraphicFramePr>
            <a:graphicFrameLocks noGrp="1"/>
          </p:cNvGraphicFramePr>
          <p:nvPr>
            <p:extLst>
              <p:ext uri="{D42A27DB-BD31-4B8C-83A1-F6EECF244321}">
                <p14:modId xmlns:p14="http://schemas.microsoft.com/office/powerpoint/2010/main" val="215808789"/>
              </p:ext>
            </p:extLst>
          </p:nvPr>
        </p:nvGraphicFramePr>
        <p:xfrm>
          <a:off x="1284052" y="1424537"/>
          <a:ext cx="6575898" cy="2944887"/>
        </p:xfrm>
        <a:graphic>
          <a:graphicData uri="http://schemas.openxmlformats.org/drawingml/2006/table">
            <a:tbl>
              <a:tblPr firstRow="1">
                <a:tableStyleId>{D113A9D2-9D6B-4929-AA2D-F23B5EE8CBE7}</a:tableStyleId>
              </a:tblPr>
              <a:tblGrid>
                <a:gridCol w="2237361">
                  <a:extLst>
                    <a:ext uri="{9D8B030D-6E8A-4147-A177-3AD203B41FA5}">
                      <a16:colId xmlns:a16="http://schemas.microsoft.com/office/drawing/2014/main" val="2889018464"/>
                    </a:ext>
                  </a:extLst>
                </a:gridCol>
                <a:gridCol w="1394298">
                  <a:extLst>
                    <a:ext uri="{9D8B030D-6E8A-4147-A177-3AD203B41FA5}">
                      <a16:colId xmlns:a16="http://schemas.microsoft.com/office/drawing/2014/main" val="1377490700"/>
                    </a:ext>
                  </a:extLst>
                </a:gridCol>
                <a:gridCol w="1569395">
                  <a:extLst>
                    <a:ext uri="{9D8B030D-6E8A-4147-A177-3AD203B41FA5}">
                      <a16:colId xmlns:a16="http://schemas.microsoft.com/office/drawing/2014/main" val="3683070461"/>
                    </a:ext>
                  </a:extLst>
                </a:gridCol>
                <a:gridCol w="1374844">
                  <a:extLst>
                    <a:ext uri="{9D8B030D-6E8A-4147-A177-3AD203B41FA5}">
                      <a16:colId xmlns:a16="http://schemas.microsoft.com/office/drawing/2014/main" val="1465974273"/>
                    </a:ext>
                  </a:extLst>
                </a:gridCol>
              </a:tblGrid>
              <a:tr h="374351">
                <a:tc>
                  <a:txBody>
                    <a:bodyPr/>
                    <a:lstStyle/>
                    <a:p>
                      <a:pPr marR="0" algn="ctr" rtl="0">
                        <a:lnSpc>
                          <a:spcPct val="107000"/>
                        </a:lnSpc>
                        <a:spcBef>
                          <a:spcPts val="0"/>
                        </a:spcBef>
                        <a:spcAft>
                          <a:spcPts val="800"/>
                        </a:spcAft>
                        <a:buClr>
                          <a:srgbClr val="000000"/>
                        </a:buClr>
                        <a:buFont typeface="Arial"/>
                      </a:pPr>
                      <a:r>
                        <a:rPr lang="en-US" sz="1050" b="1" i="0" u="none" strike="noStrike" kern="100" cap="none" dirty="0" err="1">
                          <a:solidFill>
                            <a:schemeClr val="tx1"/>
                          </a:solidFill>
                          <a:effectLst/>
                          <a:latin typeface="+mn-lt"/>
                          <a:ea typeface="+mn-ea"/>
                          <a:cs typeface="+mn-cs"/>
                          <a:sym typeface="Arial"/>
                        </a:rPr>
                        <a:t>Indicateurs</a:t>
                      </a:r>
                      <a:endParaRPr lang="fr-FR" sz="1050" b="1" i="0" u="none" strike="noStrike" kern="100" cap="none" dirty="0">
                        <a:solidFill>
                          <a:schemeClr val="tx1"/>
                        </a:solidFill>
                        <a:effectLst/>
                        <a:latin typeface="+mn-lt"/>
                        <a:ea typeface="+mn-ea"/>
                        <a:cs typeface="+mn-cs"/>
                        <a:sym typeface="Arial"/>
                      </a:endParaRPr>
                    </a:p>
                  </a:txBody>
                  <a:tcPr marL="51027" marR="510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F2F8"/>
                    </a:solidFill>
                  </a:tcPr>
                </a:tc>
                <a:tc>
                  <a:txBody>
                    <a:bodyPr/>
                    <a:lstStyle/>
                    <a:p>
                      <a:pPr algn="ctr">
                        <a:lnSpc>
                          <a:spcPct val="107000"/>
                        </a:lnSpc>
                        <a:spcAft>
                          <a:spcPts val="800"/>
                        </a:spcAft>
                      </a:pPr>
                      <a:r>
                        <a:rPr lang="en-US" sz="1050" kern="100" dirty="0">
                          <a:solidFill>
                            <a:schemeClr val="tx1"/>
                          </a:solidFill>
                          <a:effectLst/>
                        </a:rPr>
                        <a:t>Gestion </a:t>
                      </a:r>
                      <a:r>
                        <a:rPr lang="en-US" sz="1050" kern="100" dirty="0" err="1">
                          <a:solidFill>
                            <a:schemeClr val="tx1"/>
                          </a:solidFill>
                          <a:effectLst/>
                        </a:rPr>
                        <a:t>opérationnelle</a:t>
                      </a:r>
                      <a:endParaRPr lang="fr-FR" sz="105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F2F8"/>
                    </a:solidFill>
                  </a:tcPr>
                </a:tc>
                <a:tc>
                  <a:txBody>
                    <a:bodyPr/>
                    <a:lstStyle/>
                    <a:p>
                      <a:pPr algn="ctr">
                        <a:lnSpc>
                          <a:spcPct val="107000"/>
                        </a:lnSpc>
                        <a:spcAft>
                          <a:spcPts val="800"/>
                        </a:spcAft>
                      </a:pPr>
                      <a:r>
                        <a:rPr lang="en-US" sz="1050" b="1" i="0" u="none" strike="noStrike" kern="100" cap="none" dirty="0" err="1">
                          <a:solidFill>
                            <a:schemeClr val="tx1"/>
                          </a:solidFill>
                          <a:effectLst/>
                          <a:latin typeface="+mn-lt"/>
                          <a:ea typeface="+mn-ea"/>
                          <a:cs typeface="+mn-cs"/>
                          <a:sym typeface="Arial"/>
                        </a:rPr>
                        <a:t>Autoentrepreneur</a:t>
                      </a:r>
                      <a:endParaRPr lang="fr-FR" sz="1050" b="1" i="0" u="none" strike="noStrike" kern="100" cap="none" dirty="0">
                        <a:solidFill>
                          <a:schemeClr val="tx1"/>
                        </a:solidFill>
                        <a:effectLst/>
                        <a:latin typeface="+mn-lt"/>
                        <a:ea typeface="+mn-ea"/>
                        <a:cs typeface="+mn-cs"/>
                        <a:sym typeface="Arial"/>
                      </a:endParaRPr>
                    </a:p>
                  </a:txBody>
                  <a:tcPr marL="54233" marR="54233"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F2F8"/>
                    </a:solidFill>
                  </a:tcPr>
                </a:tc>
                <a:tc>
                  <a:txBody>
                    <a:bodyPr/>
                    <a:lstStyle/>
                    <a:p>
                      <a:pPr algn="ctr">
                        <a:lnSpc>
                          <a:spcPct val="107000"/>
                        </a:lnSpc>
                        <a:spcAft>
                          <a:spcPts val="800"/>
                        </a:spcAft>
                      </a:pPr>
                      <a:r>
                        <a:rPr lang="en-US" sz="105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rPr>
                        <a:t>Administration des ventes</a:t>
                      </a:r>
                      <a:endParaRPr lang="fr-FR" sz="1050" kern="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54233" marR="54233"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4F2F8"/>
                    </a:solidFill>
                  </a:tcPr>
                </a:tc>
                <a:extLst>
                  <a:ext uri="{0D108BD9-81ED-4DB2-BD59-A6C34878D82A}">
                    <a16:rowId xmlns:a16="http://schemas.microsoft.com/office/drawing/2014/main" val="3886881800"/>
                  </a:ext>
                </a:extLst>
              </a:tr>
              <a:tr h="244361">
                <a:tc>
                  <a:txBody>
                    <a:bodyPr/>
                    <a:lstStyle/>
                    <a:p>
                      <a:pPr marR="0" algn="ctr" rtl="0">
                        <a:lnSpc>
                          <a:spcPct val="107000"/>
                        </a:lnSpc>
                        <a:spcBef>
                          <a:spcPts val="0"/>
                        </a:spcBef>
                        <a:spcAft>
                          <a:spcPts val="800"/>
                        </a:spcAft>
                        <a:buClr>
                          <a:srgbClr val="000000"/>
                        </a:buClr>
                        <a:buFont typeface="Arial"/>
                      </a:pPr>
                      <a:r>
                        <a:rPr lang="en-US" sz="1050" b="0" i="0" u="none" strike="noStrike" kern="100" cap="none" dirty="0" err="1">
                          <a:solidFill>
                            <a:srgbClr val="002060"/>
                          </a:solidFill>
                          <a:effectLst/>
                          <a:latin typeface="+mn-lt"/>
                          <a:ea typeface="+mn-ea"/>
                          <a:cs typeface="+mn-cs"/>
                          <a:sym typeface="Arial"/>
                        </a:rPr>
                        <a:t>Num_Statut_Volume</a:t>
                      </a:r>
                      <a:endParaRPr lang="fr-FR" sz="1050" b="0" i="0" u="none" strike="noStrike" kern="100" cap="none" dirty="0">
                        <a:solidFill>
                          <a:srgbClr val="002060"/>
                        </a:solidFill>
                        <a:effectLst/>
                        <a:latin typeface="+mn-lt"/>
                        <a:ea typeface="+mn-ea"/>
                        <a:cs typeface="+mn-cs"/>
                        <a:sym typeface="Arial"/>
                      </a:endParaRPr>
                    </a:p>
                  </a:txBody>
                  <a:tcPr marL="51027" marR="510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X</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B3"/>
                    </a:solidFill>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 </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 </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extLst>
                  <a:ext uri="{0D108BD9-81ED-4DB2-BD59-A6C34878D82A}">
                    <a16:rowId xmlns:a16="http://schemas.microsoft.com/office/drawing/2014/main" val="2316485636"/>
                  </a:ext>
                </a:extLst>
              </a:tr>
              <a:tr h="244361">
                <a:tc>
                  <a:txBody>
                    <a:bodyPr/>
                    <a:lstStyle/>
                    <a:p>
                      <a:pPr marR="0" algn="ctr" rtl="0">
                        <a:lnSpc>
                          <a:spcPct val="107000"/>
                        </a:lnSpc>
                        <a:spcBef>
                          <a:spcPts val="0"/>
                        </a:spcBef>
                        <a:spcAft>
                          <a:spcPts val="800"/>
                        </a:spcAft>
                        <a:buClr>
                          <a:srgbClr val="000000"/>
                        </a:buClr>
                        <a:buFont typeface="Arial"/>
                      </a:pPr>
                      <a:r>
                        <a:rPr lang="en-US" sz="1050" b="0" i="0" u="none" strike="noStrike" kern="100" cap="none" dirty="0" err="1">
                          <a:solidFill>
                            <a:srgbClr val="002060"/>
                          </a:solidFill>
                          <a:effectLst/>
                          <a:latin typeface="+mn-lt"/>
                          <a:ea typeface="+mn-ea"/>
                          <a:cs typeface="+mn-cs"/>
                          <a:sym typeface="Arial"/>
                        </a:rPr>
                        <a:t>Délai_Livraison</a:t>
                      </a:r>
                      <a:endParaRPr lang="fr-FR" sz="1050" b="0" i="0" u="none" strike="noStrike" kern="100" cap="none" dirty="0">
                        <a:solidFill>
                          <a:srgbClr val="002060"/>
                        </a:solidFill>
                        <a:effectLst/>
                        <a:latin typeface="+mn-lt"/>
                        <a:ea typeface="+mn-ea"/>
                        <a:cs typeface="+mn-cs"/>
                        <a:sym typeface="Arial"/>
                      </a:endParaRPr>
                    </a:p>
                  </a:txBody>
                  <a:tcPr marL="51027" marR="510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X</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D0B3"/>
                    </a:solidFill>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 </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 </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extLst>
                  <a:ext uri="{0D108BD9-81ED-4DB2-BD59-A6C34878D82A}">
                    <a16:rowId xmlns:a16="http://schemas.microsoft.com/office/drawing/2014/main" val="1618086736"/>
                  </a:ext>
                </a:extLst>
              </a:tr>
              <a:tr h="253805">
                <a:tc>
                  <a:txBody>
                    <a:bodyPr/>
                    <a:lstStyle/>
                    <a:p>
                      <a:pPr marR="0" algn="ctr" rtl="0">
                        <a:lnSpc>
                          <a:spcPct val="107000"/>
                        </a:lnSpc>
                        <a:spcBef>
                          <a:spcPts val="0"/>
                        </a:spcBef>
                        <a:spcAft>
                          <a:spcPts val="800"/>
                        </a:spcAft>
                        <a:buClr>
                          <a:srgbClr val="000000"/>
                        </a:buClr>
                        <a:buFont typeface="Arial"/>
                      </a:pPr>
                      <a:r>
                        <a:rPr lang="en-US" sz="1050" b="0" i="0" u="none" strike="noStrike" kern="100" cap="none" dirty="0" err="1">
                          <a:solidFill>
                            <a:srgbClr val="002060"/>
                          </a:solidFill>
                          <a:effectLst/>
                          <a:latin typeface="+mn-lt"/>
                          <a:ea typeface="+mn-ea"/>
                          <a:cs typeface="+mn-cs"/>
                          <a:sym typeface="Arial"/>
                        </a:rPr>
                        <a:t>Nombre_dossiers_déposés</a:t>
                      </a:r>
                      <a:endParaRPr lang="fr-FR" sz="1050" b="0" i="0" u="none" strike="noStrike" kern="100" cap="none" dirty="0">
                        <a:solidFill>
                          <a:srgbClr val="002060"/>
                        </a:solidFill>
                        <a:effectLst/>
                        <a:latin typeface="+mn-lt"/>
                        <a:ea typeface="+mn-ea"/>
                        <a:cs typeface="+mn-cs"/>
                        <a:sym typeface="Arial"/>
                      </a:endParaRPr>
                    </a:p>
                  </a:txBody>
                  <a:tcPr marL="51027" marR="510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 </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X</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E1FE"/>
                    </a:solidFill>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 </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extLst>
                  <a:ext uri="{0D108BD9-81ED-4DB2-BD59-A6C34878D82A}">
                    <a16:rowId xmlns:a16="http://schemas.microsoft.com/office/drawing/2014/main" val="2465187645"/>
                  </a:ext>
                </a:extLst>
              </a:tr>
              <a:tr h="284206">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err="1">
                          <a:solidFill>
                            <a:srgbClr val="002060"/>
                          </a:solidFill>
                          <a:effectLst/>
                          <a:latin typeface="+mn-lt"/>
                          <a:ea typeface="+mn-ea"/>
                          <a:cs typeface="+mn-cs"/>
                          <a:sym typeface="Arial"/>
                        </a:rPr>
                        <a:t>Cartes_en_attente_de_production</a:t>
                      </a:r>
                      <a:endParaRPr lang="fr-FR" sz="1050" b="0" i="0" u="none" strike="noStrike" kern="100" cap="none" dirty="0">
                        <a:solidFill>
                          <a:srgbClr val="002060"/>
                        </a:solidFill>
                        <a:effectLst/>
                        <a:latin typeface="+mn-lt"/>
                        <a:ea typeface="+mn-ea"/>
                        <a:cs typeface="+mn-cs"/>
                        <a:sym typeface="Arial"/>
                      </a:endParaRPr>
                    </a:p>
                  </a:txBody>
                  <a:tcPr marL="51027" marR="510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a:solidFill>
                            <a:srgbClr val="002060"/>
                          </a:solidFill>
                          <a:effectLst/>
                          <a:latin typeface="+mn-lt"/>
                          <a:ea typeface="+mn-ea"/>
                          <a:cs typeface="+mn-cs"/>
                          <a:sym typeface="Arial"/>
                        </a:rPr>
                        <a:t> </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X</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E1FE"/>
                    </a:solidFill>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 </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extLst>
                  <a:ext uri="{0D108BD9-81ED-4DB2-BD59-A6C34878D82A}">
                    <a16:rowId xmlns:a16="http://schemas.microsoft.com/office/drawing/2014/main" val="1486314535"/>
                  </a:ext>
                </a:extLst>
              </a:tr>
              <a:tr h="244361">
                <a:tc>
                  <a:txBody>
                    <a:bodyPr/>
                    <a:lstStyle/>
                    <a:p>
                      <a:pPr marR="0" algn="ctr" rtl="0">
                        <a:lnSpc>
                          <a:spcPct val="107000"/>
                        </a:lnSpc>
                        <a:spcBef>
                          <a:spcPts val="0"/>
                        </a:spcBef>
                        <a:spcAft>
                          <a:spcPts val="800"/>
                        </a:spcAft>
                        <a:buClr>
                          <a:srgbClr val="000000"/>
                        </a:buClr>
                        <a:buFont typeface="Arial"/>
                      </a:pPr>
                      <a:r>
                        <a:rPr lang="en-US" sz="1050" b="0" i="0" u="none" strike="noStrike" kern="100" cap="none" dirty="0" err="1">
                          <a:solidFill>
                            <a:srgbClr val="002060"/>
                          </a:solidFill>
                          <a:effectLst/>
                          <a:latin typeface="+mn-lt"/>
                          <a:ea typeface="+mn-ea"/>
                          <a:cs typeface="+mn-cs"/>
                          <a:sym typeface="Arial"/>
                        </a:rPr>
                        <a:t>Cartes_produites</a:t>
                      </a:r>
                      <a:endParaRPr lang="fr-FR" sz="1050" b="0" i="0" u="none" strike="noStrike" kern="100" cap="none" dirty="0">
                        <a:solidFill>
                          <a:srgbClr val="002060"/>
                        </a:solidFill>
                        <a:effectLst/>
                        <a:latin typeface="+mn-lt"/>
                        <a:ea typeface="+mn-ea"/>
                        <a:cs typeface="+mn-cs"/>
                        <a:sym typeface="Arial"/>
                      </a:endParaRPr>
                    </a:p>
                  </a:txBody>
                  <a:tcPr marL="51027" marR="510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 </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X</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E1FE"/>
                    </a:solidFill>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 </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extLst>
                  <a:ext uri="{0D108BD9-81ED-4DB2-BD59-A6C34878D82A}">
                    <a16:rowId xmlns:a16="http://schemas.microsoft.com/office/drawing/2014/main" val="1688470431"/>
                  </a:ext>
                </a:extLst>
              </a:tr>
              <a:tr h="244361">
                <a:tc>
                  <a:txBody>
                    <a:bodyPr/>
                    <a:lstStyle/>
                    <a:p>
                      <a:pPr marR="0" algn="ctr" rtl="0">
                        <a:lnSpc>
                          <a:spcPct val="107000"/>
                        </a:lnSpc>
                        <a:spcBef>
                          <a:spcPts val="0"/>
                        </a:spcBef>
                        <a:spcAft>
                          <a:spcPts val="800"/>
                        </a:spcAft>
                        <a:buClr>
                          <a:srgbClr val="000000"/>
                        </a:buClr>
                        <a:buFont typeface="Arial"/>
                      </a:pPr>
                      <a:r>
                        <a:rPr lang="en-US" sz="1050" b="0" i="0" u="none" strike="noStrike" kern="100" cap="none" dirty="0" err="1">
                          <a:solidFill>
                            <a:srgbClr val="002060"/>
                          </a:solidFill>
                          <a:effectLst/>
                          <a:latin typeface="+mn-lt"/>
                          <a:ea typeface="+mn-ea"/>
                          <a:cs typeface="+mn-cs"/>
                          <a:sym typeface="Arial"/>
                        </a:rPr>
                        <a:t>Cartes_delivrées</a:t>
                      </a:r>
                      <a:endParaRPr lang="fr-FR" sz="1050" b="0" i="0" u="none" strike="noStrike" kern="100" cap="none" dirty="0">
                        <a:solidFill>
                          <a:srgbClr val="002060"/>
                        </a:solidFill>
                        <a:effectLst/>
                        <a:latin typeface="+mn-lt"/>
                        <a:ea typeface="+mn-ea"/>
                        <a:cs typeface="+mn-cs"/>
                        <a:sym typeface="Arial"/>
                      </a:endParaRPr>
                    </a:p>
                  </a:txBody>
                  <a:tcPr marL="51027" marR="510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 </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X</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E1FE"/>
                    </a:solidFill>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 </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extLst>
                  <a:ext uri="{0D108BD9-81ED-4DB2-BD59-A6C34878D82A}">
                    <a16:rowId xmlns:a16="http://schemas.microsoft.com/office/drawing/2014/main" val="3896671514"/>
                  </a:ext>
                </a:extLst>
              </a:tr>
              <a:tr h="244361">
                <a:tc>
                  <a:txBody>
                    <a:bodyPr/>
                    <a:lstStyle/>
                    <a:p>
                      <a:pPr marR="0" algn="ctr" rtl="0">
                        <a:lnSpc>
                          <a:spcPct val="107000"/>
                        </a:lnSpc>
                        <a:spcBef>
                          <a:spcPts val="0"/>
                        </a:spcBef>
                        <a:spcAft>
                          <a:spcPts val="800"/>
                        </a:spcAft>
                        <a:buClr>
                          <a:srgbClr val="000000"/>
                        </a:buClr>
                        <a:buFont typeface="Arial"/>
                      </a:pPr>
                      <a:r>
                        <a:rPr lang="en-US" sz="1050" b="0" i="0" u="none" strike="noStrike" kern="100" cap="none" dirty="0" err="1">
                          <a:solidFill>
                            <a:srgbClr val="002060"/>
                          </a:solidFill>
                          <a:effectLst/>
                          <a:latin typeface="+mn-lt"/>
                          <a:ea typeface="+mn-ea"/>
                          <a:cs typeface="+mn-cs"/>
                          <a:sym typeface="Arial"/>
                        </a:rPr>
                        <a:t>Cartes_rejetées</a:t>
                      </a:r>
                      <a:endParaRPr lang="fr-FR" sz="1050" b="0" i="0" u="none" strike="noStrike" kern="100" cap="none" dirty="0">
                        <a:solidFill>
                          <a:srgbClr val="002060"/>
                        </a:solidFill>
                        <a:effectLst/>
                        <a:latin typeface="+mn-lt"/>
                        <a:ea typeface="+mn-ea"/>
                        <a:cs typeface="+mn-cs"/>
                        <a:sym typeface="Arial"/>
                      </a:endParaRPr>
                    </a:p>
                  </a:txBody>
                  <a:tcPr marL="51027" marR="510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 </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X</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2E1FE"/>
                    </a:solidFill>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 </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extLst>
                  <a:ext uri="{0D108BD9-81ED-4DB2-BD59-A6C34878D82A}">
                    <a16:rowId xmlns:a16="http://schemas.microsoft.com/office/drawing/2014/main" val="3828795849"/>
                  </a:ext>
                </a:extLst>
              </a:tr>
              <a:tr h="244361">
                <a:tc>
                  <a:txBody>
                    <a:bodyPr/>
                    <a:lstStyle/>
                    <a:p>
                      <a:pPr marR="0" algn="ctr" rtl="0">
                        <a:lnSpc>
                          <a:spcPct val="107000"/>
                        </a:lnSpc>
                        <a:spcBef>
                          <a:spcPts val="0"/>
                        </a:spcBef>
                        <a:spcAft>
                          <a:spcPts val="800"/>
                        </a:spcAft>
                        <a:buClr>
                          <a:srgbClr val="000000"/>
                        </a:buClr>
                        <a:buFont typeface="Arial"/>
                      </a:pPr>
                      <a:r>
                        <a:rPr lang="en-US" sz="1050" b="0" i="0" u="none" strike="noStrike" kern="100" cap="none">
                          <a:solidFill>
                            <a:srgbClr val="002060"/>
                          </a:solidFill>
                          <a:effectLst/>
                          <a:latin typeface="+mn-lt"/>
                          <a:ea typeface="+mn-ea"/>
                          <a:cs typeface="+mn-cs"/>
                          <a:sym typeface="Arial"/>
                        </a:rPr>
                        <a:t>Poids_Net_En_Kg</a:t>
                      </a:r>
                      <a:endParaRPr lang="fr-FR" sz="1050" b="0" i="0" u="none" strike="noStrike" kern="100" cap="none">
                        <a:solidFill>
                          <a:srgbClr val="002060"/>
                        </a:solidFill>
                        <a:effectLst/>
                        <a:latin typeface="+mn-lt"/>
                        <a:ea typeface="+mn-ea"/>
                        <a:cs typeface="+mn-cs"/>
                        <a:sym typeface="Arial"/>
                      </a:endParaRPr>
                    </a:p>
                  </a:txBody>
                  <a:tcPr marL="51027" marR="510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 </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 </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X</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F6DE"/>
                    </a:solidFill>
                  </a:tcPr>
                </a:tc>
                <a:extLst>
                  <a:ext uri="{0D108BD9-81ED-4DB2-BD59-A6C34878D82A}">
                    <a16:rowId xmlns:a16="http://schemas.microsoft.com/office/drawing/2014/main" val="2796320452"/>
                  </a:ext>
                </a:extLst>
              </a:tr>
              <a:tr h="271355">
                <a:tc>
                  <a:txBody>
                    <a:bodyPr/>
                    <a:lstStyle/>
                    <a:p>
                      <a:pPr marR="0" algn="ctr" rtl="0">
                        <a:lnSpc>
                          <a:spcPct val="107000"/>
                        </a:lnSpc>
                        <a:spcBef>
                          <a:spcPts val="0"/>
                        </a:spcBef>
                        <a:spcAft>
                          <a:spcPts val="800"/>
                        </a:spcAft>
                        <a:buClr>
                          <a:srgbClr val="000000"/>
                        </a:buClr>
                        <a:buFont typeface="Arial"/>
                      </a:pPr>
                      <a:r>
                        <a:rPr lang="fr-FR" sz="1050" b="0" i="0" u="none" strike="noStrike" kern="100" cap="none">
                          <a:solidFill>
                            <a:srgbClr val="002060"/>
                          </a:solidFill>
                          <a:effectLst/>
                          <a:latin typeface="+mn-lt"/>
                          <a:ea typeface="+mn-ea"/>
                          <a:cs typeface="+mn-cs"/>
                          <a:sym typeface="Arial"/>
                        </a:rPr>
                        <a:t>Qte_en_unité_de_base</a:t>
                      </a:r>
                    </a:p>
                  </a:txBody>
                  <a:tcPr marL="51027" marR="510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 </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 </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X</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F6DE"/>
                    </a:solidFill>
                  </a:tcPr>
                </a:tc>
                <a:extLst>
                  <a:ext uri="{0D108BD9-81ED-4DB2-BD59-A6C34878D82A}">
                    <a16:rowId xmlns:a16="http://schemas.microsoft.com/office/drawing/2014/main" val="1177473064"/>
                  </a:ext>
                </a:extLst>
              </a:tr>
              <a:tr h="295004">
                <a:tc>
                  <a:txBody>
                    <a:bodyPr/>
                    <a:lstStyle/>
                    <a:p>
                      <a:pPr marR="0" algn="ctr" rtl="0">
                        <a:lnSpc>
                          <a:spcPct val="107000"/>
                        </a:lnSpc>
                        <a:spcBef>
                          <a:spcPts val="0"/>
                        </a:spcBef>
                        <a:spcAft>
                          <a:spcPts val="800"/>
                        </a:spcAft>
                        <a:buClr>
                          <a:srgbClr val="000000"/>
                        </a:buClr>
                        <a:buFont typeface="Arial"/>
                      </a:pPr>
                      <a:r>
                        <a:rPr lang="en-US" sz="1050" b="0" i="0" u="none" strike="noStrike" kern="100" cap="none">
                          <a:solidFill>
                            <a:srgbClr val="002060"/>
                          </a:solidFill>
                          <a:effectLst/>
                          <a:latin typeface="+mn-lt"/>
                          <a:ea typeface="+mn-ea"/>
                          <a:cs typeface="+mn-cs"/>
                          <a:sym typeface="Arial"/>
                        </a:rPr>
                        <a:t>Valeur_Net_Device_Statique</a:t>
                      </a:r>
                      <a:endParaRPr lang="fr-FR" sz="1050" b="0" i="0" u="none" strike="noStrike" kern="100" cap="none">
                        <a:solidFill>
                          <a:srgbClr val="002060"/>
                        </a:solidFill>
                        <a:effectLst/>
                        <a:latin typeface="+mn-lt"/>
                        <a:ea typeface="+mn-ea"/>
                        <a:cs typeface="+mn-cs"/>
                        <a:sym typeface="Arial"/>
                      </a:endParaRPr>
                    </a:p>
                  </a:txBody>
                  <a:tcPr marL="51027" marR="510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 </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 </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95000"/>
                      </a:schemeClr>
                    </a:solidFill>
                  </a:tcPr>
                </a:tc>
                <a:tc>
                  <a:txBody>
                    <a:bodyPr/>
                    <a:lstStyle/>
                    <a:p>
                      <a:pPr marR="0" algn="ctr" rtl="0">
                        <a:lnSpc>
                          <a:spcPct val="107000"/>
                        </a:lnSpc>
                        <a:spcBef>
                          <a:spcPts val="0"/>
                        </a:spcBef>
                        <a:spcAft>
                          <a:spcPts val="800"/>
                        </a:spcAft>
                        <a:buClr>
                          <a:srgbClr val="000000"/>
                        </a:buClr>
                        <a:buFont typeface="Arial"/>
                      </a:pPr>
                      <a:r>
                        <a:rPr lang="fr-FR" sz="1050" b="0" i="0" u="none" strike="noStrike" kern="100" cap="none" dirty="0">
                          <a:solidFill>
                            <a:srgbClr val="002060"/>
                          </a:solidFill>
                          <a:effectLst/>
                          <a:latin typeface="+mn-lt"/>
                          <a:ea typeface="+mn-ea"/>
                          <a:cs typeface="+mn-cs"/>
                          <a:sym typeface="Arial"/>
                        </a:rPr>
                        <a:t>X</a:t>
                      </a:r>
                    </a:p>
                  </a:txBody>
                  <a:tcPr marL="51027" marR="5102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F6DE"/>
                    </a:solidFill>
                  </a:tcPr>
                </a:tc>
                <a:extLst>
                  <a:ext uri="{0D108BD9-81ED-4DB2-BD59-A6C34878D82A}">
                    <a16:rowId xmlns:a16="http://schemas.microsoft.com/office/drawing/2014/main" val="4254090283"/>
                  </a:ext>
                </a:extLst>
              </a:tr>
            </a:tbl>
          </a:graphicData>
        </a:graphic>
      </p:graphicFrame>
    </p:spTree>
    <p:extLst>
      <p:ext uri="{BB962C8B-B14F-4D97-AF65-F5344CB8AC3E}">
        <p14:creationId xmlns:p14="http://schemas.microsoft.com/office/powerpoint/2010/main" val="3033988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9" name="Picture 8">
            <a:extLst>
              <a:ext uri="{FF2B5EF4-FFF2-40B4-BE49-F238E27FC236}">
                <a16:creationId xmlns:a16="http://schemas.microsoft.com/office/drawing/2014/main" id="{C6AACAB5-13DD-4102-6869-EAD4FA065B4C}"/>
              </a:ext>
            </a:extLst>
          </p:cNvPr>
          <p:cNvPicPr>
            <a:picLocks noChangeAspect="1"/>
          </p:cNvPicPr>
          <p:nvPr/>
        </p:nvPicPr>
        <p:blipFill>
          <a:blip r:embed="rId3"/>
          <a:stretch>
            <a:fillRect/>
          </a:stretch>
        </p:blipFill>
        <p:spPr>
          <a:xfrm>
            <a:off x="1575714" y="682487"/>
            <a:ext cx="5992571" cy="4410435"/>
          </a:xfrm>
          <a:prstGeom prst="rect">
            <a:avLst/>
          </a:prstGeom>
        </p:spPr>
      </p:pic>
      <p:sp>
        <p:nvSpPr>
          <p:cNvPr id="4" name="TextBox 3">
            <a:extLst>
              <a:ext uri="{FF2B5EF4-FFF2-40B4-BE49-F238E27FC236}">
                <a16:creationId xmlns:a16="http://schemas.microsoft.com/office/drawing/2014/main" id="{E2F0B8E2-53AD-7986-D837-14BEF1220A76}"/>
              </a:ext>
            </a:extLst>
          </p:cNvPr>
          <p:cNvSpPr txBox="1"/>
          <p:nvPr/>
        </p:nvSpPr>
        <p:spPr>
          <a:xfrm>
            <a:off x="153599" y="206991"/>
            <a:ext cx="5761514" cy="400110"/>
          </a:xfrm>
          <a:prstGeom prst="rect">
            <a:avLst/>
          </a:prstGeom>
          <a:noFill/>
        </p:spPr>
        <p:txBody>
          <a:bodyPr wrap="none" rtlCol="0">
            <a:spAutoFit/>
          </a:bodyPr>
          <a:lstStyle/>
          <a:p>
            <a:r>
              <a:rPr lang="fr-FR" sz="2000" dirty="0">
                <a:solidFill>
                  <a:srgbClr val="002060"/>
                </a:solidFill>
                <a:latin typeface="Open Sans ExtraBold"/>
                <a:ea typeface="Open Sans ExtraBold"/>
                <a:cs typeface="Open Sans ExtraBold"/>
              </a:rPr>
              <a:t>Conception du schéma multidimensionnel</a:t>
            </a:r>
          </a:p>
        </p:txBody>
      </p:sp>
      <p:sp>
        <p:nvSpPr>
          <p:cNvPr id="7" name="TextBox 6">
            <a:extLst>
              <a:ext uri="{FF2B5EF4-FFF2-40B4-BE49-F238E27FC236}">
                <a16:creationId xmlns:a16="http://schemas.microsoft.com/office/drawing/2014/main" id="{E130731D-2D30-CA53-79B6-DCAD6083F4C1}"/>
              </a:ext>
            </a:extLst>
          </p:cNvPr>
          <p:cNvSpPr txBox="1"/>
          <p:nvPr/>
        </p:nvSpPr>
        <p:spPr>
          <a:xfrm>
            <a:off x="9418494" y="4511873"/>
            <a:ext cx="4581866" cy="307777"/>
          </a:xfrm>
          <a:prstGeom prst="rect">
            <a:avLst/>
          </a:prstGeom>
          <a:noFill/>
        </p:spPr>
        <p:txBody>
          <a:bodyPr wrap="square">
            <a:spAutoFit/>
          </a:bodyPr>
          <a:lstStyle/>
          <a:p>
            <a:r>
              <a:rPr lang="fr-FR" dirty="0"/>
              <a:t>https://app.creately.com/d/TpmscC8Zm90/edit</a:t>
            </a:r>
          </a:p>
        </p:txBody>
      </p:sp>
      <p:sp>
        <p:nvSpPr>
          <p:cNvPr id="2" name="TextBox 1">
            <a:extLst>
              <a:ext uri="{FF2B5EF4-FFF2-40B4-BE49-F238E27FC236}">
                <a16:creationId xmlns:a16="http://schemas.microsoft.com/office/drawing/2014/main" id="{1C868A8C-B4AC-62B5-44A9-8455053D134D}"/>
              </a:ext>
            </a:extLst>
          </p:cNvPr>
          <p:cNvSpPr txBox="1"/>
          <p:nvPr/>
        </p:nvSpPr>
        <p:spPr>
          <a:xfrm>
            <a:off x="487178" y="604809"/>
            <a:ext cx="5294785" cy="307777"/>
          </a:xfrm>
          <a:prstGeom prst="rect">
            <a:avLst/>
          </a:prstGeom>
          <a:noFill/>
        </p:spPr>
        <p:txBody>
          <a:bodyPr wrap="square" rtlCol="0">
            <a:spAutoFit/>
          </a:bodyPr>
          <a:lstStyle/>
          <a:p>
            <a:r>
              <a:rPr lang="fr-FR" b="1" dirty="0">
                <a:solidFill>
                  <a:srgbClr val="0070C0"/>
                </a:solidFill>
                <a:latin typeface="MS PGothic" panose="020B0600070205080204" pitchFamily="34" charset="-128"/>
                <a:ea typeface="MS PGothic" panose="020B0600070205080204" pitchFamily="34" charset="-128"/>
              </a:rPr>
              <a:t>Schéma multidimensionnel – Gestion opérationnelle (Sprint 1)</a:t>
            </a:r>
          </a:p>
        </p:txBody>
      </p:sp>
      <p:sp>
        <p:nvSpPr>
          <p:cNvPr id="10" name="Oval 9">
            <a:extLst>
              <a:ext uri="{FF2B5EF4-FFF2-40B4-BE49-F238E27FC236}">
                <a16:creationId xmlns:a16="http://schemas.microsoft.com/office/drawing/2014/main" id="{6A32F9C7-D0FC-9696-3885-D02D99DC2EEC}"/>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27</a:t>
            </a:r>
            <a:endParaRPr lang="fr-FR" sz="1200" dirty="0">
              <a:solidFill>
                <a:schemeClr val="tx1"/>
              </a:solidFill>
            </a:endParaRPr>
          </a:p>
        </p:txBody>
      </p:sp>
      <p:sp>
        <p:nvSpPr>
          <p:cNvPr id="3" name="Rectangle : coins arrondis 2">
            <a:extLst>
              <a:ext uri="{FF2B5EF4-FFF2-40B4-BE49-F238E27FC236}">
                <a16:creationId xmlns:a16="http://schemas.microsoft.com/office/drawing/2014/main" id="{8F4E5C87-774C-3608-6217-717AF86303AE}"/>
              </a:ext>
            </a:extLst>
          </p:cNvPr>
          <p:cNvSpPr/>
          <p:nvPr/>
        </p:nvSpPr>
        <p:spPr>
          <a:xfrm>
            <a:off x="3753852" y="3245089"/>
            <a:ext cx="1409413" cy="226881"/>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61853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6" name="Picture 5">
            <a:extLst>
              <a:ext uri="{FF2B5EF4-FFF2-40B4-BE49-F238E27FC236}">
                <a16:creationId xmlns:a16="http://schemas.microsoft.com/office/drawing/2014/main" id="{4BF7CF6C-DB40-F3B6-A66F-5A9C53061CCE}"/>
              </a:ext>
            </a:extLst>
          </p:cNvPr>
          <p:cNvPicPr>
            <a:picLocks noChangeAspect="1"/>
          </p:cNvPicPr>
          <p:nvPr/>
        </p:nvPicPr>
        <p:blipFill>
          <a:blip r:embed="rId3"/>
          <a:stretch>
            <a:fillRect/>
          </a:stretch>
        </p:blipFill>
        <p:spPr>
          <a:xfrm>
            <a:off x="1398104" y="394878"/>
            <a:ext cx="6347791" cy="4541631"/>
          </a:xfrm>
          <a:prstGeom prst="rect">
            <a:avLst/>
          </a:prstGeom>
        </p:spPr>
      </p:pic>
      <p:sp>
        <p:nvSpPr>
          <p:cNvPr id="7" name="TextBox 6">
            <a:extLst>
              <a:ext uri="{FF2B5EF4-FFF2-40B4-BE49-F238E27FC236}">
                <a16:creationId xmlns:a16="http://schemas.microsoft.com/office/drawing/2014/main" id="{E130731D-2D30-CA53-79B6-DCAD6083F4C1}"/>
              </a:ext>
            </a:extLst>
          </p:cNvPr>
          <p:cNvSpPr txBox="1"/>
          <p:nvPr/>
        </p:nvSpPr>
        <p:spPr>
          <a:xfrm>
            <a:off x="9239643" y="4360111"/>
            <a:ext cx="4581866" cy="307777"/>
          </a:xfrm>
          <a:prstGeom prst="rect">
            <a:avLst/>
          </a:prstGeom>
          <a:noFill/>
        </p:spPr>
        <p:txBody>
          <a:bodyPr wrap="square">
            <a:spAutoFit/>
          </a:bodyPr>
          <a:lstStyle/>
          <a:p>
            <a:r>
              <a:rPr lang="fr-FR" dirty="0"/>
              <a:t>https://app.creately.com/d/EDIH38dvm7d/edit</a:t>
            </a:r>
          </a:p>
        </p:txBody>
      </p:sp>
      <p:sp>
        <p:nvSpPr>
          <p:cNvPr id="2" name="TextBox 1">
            <a:extLst>
              <a:ext uri="{FF2B5EF4-FFF2-40B4-BE49-F238E27FC236}">
                <a16:creationId xmlns:a16="http://schemas.microsoft.com/office/drawing/2014/main" id="{959EAE2A-C692-458E-F6F6-D0243FE49A62}"/>
              </a:ext>
            </a:extLst>
          </p:cNvPr>
          <p:cNvSpPr txBox="1"/>
          <p:nvPr/>
        </p:nvSpPr>
        <p:spPr>
          <a:xfrm>
            <a:off x="153599" y="206991"/>
            <a:ext cx="5761514" cy="400110"/>
          </a:xfrm>
          <a:prstGeom prst="rect">
            <a:avLst/>
          </a:prstGeom>
          <a:noFill/>
        </p:spPr>
        <p:txBody>
          <a:bodyPr wrap="none" rtlCol="0">
            <a:spAutoFit/>
          </a:bodyPr>
          <a:lstStyle/>
          <a:p>
            <a:r>
              <a:rPr lang="fr-FR" sz="2000" dirty="0">
                <a:solidFill>
                  <a:srgbClr val="002060"/>
                </a:solidFill>
                <a:latin typeface="Open Sans ExtraBold"/>
                <a:ea typeface="Open Sans ExtraBold"/>
                <a:cs typeface="Open Sans ExtraBold"/>
              </a:rPr>
              <a:t>Conception du schéma multidimensionnel</a:t>
            </a:r>
          </a:p>
        </p:txBody>
      </p:sp>
      <p:sp>
        <p:nvSpPr>
          <p:cNvPr id="5" name="TextBox 4">
            <a:extLst>
              <a:ext uri="{FF2B5EF4-FFF2-40B4-BE49-F238E27FC236}">
                <a16:creationId xmlns:a16="http://schemas.microsoft.com/office/drawing/2014/main" id="{34F68163-3642-7C67-FE34-C464C9576CD5}"/>
              </a:ext>
            </a:extLst>
          </p:cNvPr>
          <p:cNvSpPr txBox="1"/>
          <p:nvPr/>
        </p:nvSpPr>
        <p:spPr>
          <a:xfrm>
            <a:off x="487179" y="604808"/>
            <a:ext cx="4653838" cy="307777"/>
          </a:xfrm>
          <a:prstGeom prst="rect">
            <a:avLst/>
          </a:prstGeom>
          <a:noFill/>
        </p:spPr>
        <p:txBody>
          <a:bodyPr wrap="none" rtlCol="0">
            <a:spAutoFit/>
          </a:bodyPr>
          <a:lstStyle/>
          <a:p>
            <a:r>
              <a:rPr lang="fr-FR" b="1" dirty="0">
                <a:solidFill>
                  <a:srgbClr val="0070C0"/>
                </a:solidFill>
                <a:latin typeface="MS PGothic" panose="020B0600070205080204" pitchFamily="34" charset="-128"/>
                <a:ea typeface="MS PGothic" panose="020B0600070205080204" pitchFamily="34" charset="-128"/>
              </a:rPr>
              <a:t>Schéma multidimensionnel – Autoentrepreneuriat (Sprint 2)</a:t>
            </a:r>
          </a:p>
        </p:txBody>
      </p:sp>
      <p:sp>
        <p:nvSpPr>
          <p:cNvPr id="8" name="Oval 7">
            <a:extLst>
              <a:ext uri="{FF2B5EF4-FFF2-40B4-BE49-F238E27FC236}">
                <a16:creationId xmlns:a16="http://schemas.microsoft.com/office/drawing/2014/main" id="{3D039146-E62C-0CBF-3AA7-1CD6B614E996}"/>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28</a:t>
            </a:r>
            <a:endParaRPr lang="fr-FR" sz="1200" dirty="0">
              <a:solidFill>
                <a:schemeClr val="tx1"/>
              </a:solidFill>
            </a:endParaRPr>
          </a:p>
        </p:txBody>
      </p:sp>
      <p:sp>
        <p:nvSpPr>
          <p:cNvPr id="3" name="Rectangle : coins arrondis 2">
            <a:extLst>
              <a:ext uri="{FF2B5EF4-FFF2-40B4-BE49-F238E27FC236}">
                <a16:creationId xmlns:a16="http://schemas.microsoft.com/office/drawing/2014/main" id="{264AE246-CA53-3B2C-24AC-33DDE1F7EEE5}"/>
              </a:ext>
            </a:extLst>
          </p:cNvPr>
          <p:cNvSpPr/>
          <p:nvPr/>
        </p:nvSpPr>
        <p:spPr>
          <a:xfrm>
            <a:off x="3547596" y="3114461"/>
            <a:ext cx="2337565" cy="708144"/>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36257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pic>
        <p:nvPicPr>
          <p:cNvPr id="6" name="Image 5">
            <a:extLst>
              <a:ext uri="{FF2B5EF4-FFF2-40B4-BE49-F238E27FC236}">
                <a16:creationId xmlns:a16="http://schemas.microsoft.com/office/drawing/2014/main" id="{E55969E9-45B1-3704-506D-DD8EF30A32FE}"/>
              </a:ext>
            </a:extLst>
          </p:cNvPr>
          <p:cNvPicPr>
            <a:picLocks noChangeAspect="1"/>
          </p:cNvPicPr>
          <p:nvPr/>
        </p:nvPicPr>
        <p:blipFill>
          <a:blip r:embed="rId3"/>
          <a:stretch>
            <a:fillRect/>
          </a:stretch>
        </p:blipFill>
        <p:spPr>
          <a:xfrm>
            <a:off x="1590675" y="933450"/>
            <a:ext cx="5962650" cy="4210050"/>
          </a:xfrm>
          <a:prstGeom prst="rect">
            <a:avLst/>
          </a:prstGeom>
        </p:spPr>
      </p:pic>
      <p:sp>
        <p:nvSpPr>
          <p:cNvPr id="7" name="TextBox 6">
            <a:extLst>
              <a:ext uri="{FF2B5EF4-FFF2-40B4-BE49-F238E27FC236}">
                <a16:creationId xmlns:a16="http://schemas.microsoft.com/office/drawing/2014/main" id="{E130731D-2D30-CA53-79B6-DCAD6083F4C1}"/>
              </a:ext>
            </a:extLst>
          </p:cNvPr>
          <p:cNvSpPr txBox="1"/>
          <p:nvPr/>
        </p:nvSpPr>
        <p:spPr>
          <a:xfrm>
            <a:off x="9239643" y="4360111"/>
            <a:ext cx="4581866" cy="307777"/>
          </a:xfrm>
          <a:prstGeom prst="rect">
            <a:avLst/>
          </a:prstGeom>
          <a:noFill/>
        </p:spPr>
        <p:txBody>
          <a:bodyPr wrap="square">
            <a:spAutoFit/>
          </a:bodyPr>
          <a:lstStyle/>
          <a:p>
            <a:r>
              <a:rPr lang="fr-FR" dirty="0"/>
              <a:t>https://app.creately.com/d/EDIH38dvm7d/edit</a:t>
            </a:r>
          </a:p>
        </p:txBody>
      </p:sp>
      <p:sp>
        <p:nvSpPr>
          <p:cNvPr id="2" name="TextBox 1">
            <a:extLst>
              <a:ext uri="{FF2B5EF4-FFF2-40B4-BE49-F238E27FC236}">
                <a16:creationId xmlns:a16="http://schemas.microsoft.com/office/drawing/2014/main" id="{959EAE2A-C692-458E-F6F6-D0243FE49A62}"/>
              </a:ext>
            </a:extLst>
          </p:cNvPr>
          <p:cNvSpPr txBox="1"/>
          <p:nvPr/>
        </p:nvSpPr>
        <p:spPr>
          <a:xfrm>
            <a:off x="153599" y="206991"/>
            <a:ext cx="5761514" cy="400110"/>
          </a:xfrm>
          <a:prstGeom prst="rect">
            <a:avLst/>
          </a:prstGeom>
          <a:noFill/>
        </p:spPr>
        <p:txBody>
          <a:bodyPr wrap="none" rtlCol="0">
            <a:spAutoFit/>
          </a:bodyPr>
          <a:lstStyle/>
          <a:p>
            <a:r>
              <a:rPr lang="fr-FR" sz="2000" dirty="0">
                <a:solidFill>
                  <a:srgbClr val="002060"/>
                </a:solidFill>
                <a:latin typeface="Open Sans ExtraBold"/>
                <a:ea typeface="Open Sans ExtraBold"/>
                <a:cs typeface="Open Sans ExtraBold"/>
              </a:rPr>
              <a:t>Conception du schéma multidimensionnel</a:t>
            </a:r>
          </a:p>
        </p:txBody>
      </p:sp>
      <p:sp>
        <p:nvSpPr>
          <p:cNvPr id="5" name="TextBox 4">
            <a:extLst>
              <a:ext uri="{FF2B5EF4-FFF2-40B4-BE49-F238E27FC236}">
                <a16:creationId xmlns:a16="http://schemas.microsoft.com/office/drawing/2014/main" id="{34F68163-3642-7C67-FE34-C464C9576CD5}"/>
              </a:ext>
            </a:extLst>
          </p:cNvPr>
          <p:cNvSpPr txBox="1"/>
          <p:nvPr/>
        </p:nvSpPr>
        <p:spPr>
          <a:xfrm>
            <a:off x="487179" y="604808"/>
            <a:ext cx="5097870" cy="307777"/>
          </a:xfrm>
          <a:prstGeom prst="rect">
            <a:avLst/>
          </a:prstGeom>
          <a:noFill/>
        </p:spPr>
        <p:txBody>
          <a:bodyPr wrap="none" rtlCol="0">
            <a:spAutoFit/>
          </a:bodyPr>
          <a:lstStyle/>
          <a:p>
            <a:r>
              <a:rPr lang="fr-FR" b="1" dirty="0">
                <a:solidFill>
                  <a:srgbClr val="0070C0"/>
                </a:solidFill>
                <a:latin typeface="MS PGothic" panose="020B0600070205080204" pitchFamily="34" charset="-128"/>
                <a:ea typeface="MS PGothic" panose="020B0600070205080204" pitchFamily="34" charset="-128"/>
              </a:rPr>
              <a:t>Schéma multidimensionnel – Administration des ventes (Sprint 3)</a:t>
            </a:r>
          </a:p>
        </p:txBody>
      </p:sp>
      <p:sp>
        <p:nvSpPr>
          <p:cNvPr id="8" name="Oval 7">
            <a:extLst>
              <a:ext uri="{FF2B5EF4-FFF2-40B4-BE49-F238E27FC236}">
                <a16:creationId xmlns:a16="http://schemas.microsoft.com/office/drawing/2014/main" id="{3D039146-E62C-0CBF-3AA7-1CD6B614E996}"/>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29</a:t>
            </a:r>
            <a:endParaRPr lang="fr-FR" sz="1200" dirty="0">
              <a:solidFill>
                <a:schemeClr val="tx1"/>
              </a:solidFill>
            </a:endParaRPr>
          </a:p>
        </p:txBody>
      </p:sp>
      <p:sp>
        <p:nvSpPr>
          <p:cNvPr id="3" name="Rectangle : coins arrondis 2">
            <a:extLst>
              <a:ext uri="{FF2B5EF4-FFF2-40B4-BE49-F238E27FC236}">
                <a16:creationId xmlns:a16="http://schemas.microsoft.com/office/drawing/2014/main" id="{F91A4A2F-C5B4-F827-0E8E-E3794A8FA36A}"/>
              </a:ext>
            </a:extLst>
          </p:cNvPr>
          <p:cNvSpPr/>
          <p:nvPr/>
        </p:nvSpPr>
        <p:spPr>
          <a:xfrm>
            <a:off x="3258838" y="3320716"/>
            <a:ext cx="1684422" cy="330009"/>
          </a:xfrm>
          <a:prstGeom prst="roundRect">
            <a:avLst/>
          </a:prstGeom>
          <a:no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943128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9"/>
          <p:cNvSpPr txBox="1">
            <a:spLocks noGrp="1"/>
          </p:cNvSpPr>
          <p:nvPr>
            <p:ph type="title"/>
          </p:nvPr>
        </p:nvSpPr>
        <p:spPr>
          <a:xfrm>
            <a:off x="760500" y="2571750"/>
            <a:ext cx="7623000" cy="723626"/>
          </a:xfrm>
          <a:prstGeom prst="rect">
            <a:avLst/>
          </a:prstGeom>
          <a:solidFill>
            <a:schemeClr val="bg2"/>
          </a:solidFill>
        </p:spPr>
        <p:txBody>
          <a:bodyPr spcFirstLastPara="1" wrap="square" lIns="0" tIns="0" rIns="0" bIns="0" anchor="ctr" anchorCtr="0">
            <a:noAutofit/>
          </a:bodyPr>
          <a:lstStyle/>
          <a:p>
            <a:r>
              <a:rPr lang="fr-FR" altLang="fr-FR" sz="3200" dirty="0">
                <a:solidFill>
                  <a:schemeClr val="accent1"/>
                </a:solidFill>
              </a:rPr>
              <a:t>Contexte général du projet</a:t>
            </a:r>
            <a:endParaRPr lang="fr-FR" sz="3200" dirty="0">
              <a:solidFill>
                <a:schemeClr val="accent1"/>
              </a:solidFill>
            </a:endParaRPr>
          </a:p>
        </p:txBody>
      </p:sp>
      <p:sp>
        <p:nvSpPr>
          <p:cNvPr id="354" name="Google Shape;354;p39"/>
          <p:cNvSpPr txBox="1">
            <a:spLocks noGrp="1"/>
          </p:cNvSpPr>
          <p:nvPr>
            <p:ph type="title" idx="2"/>
          </p:nvPr>
        </p:nvSpPr>
        <p:spPr>
          <a:xfrm>
            <a:off x="3931950" y="1116513"/>
            <a:ext cx="1280100" cy="128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01</a:t>
            </a:r>
            <a:endParaRPr dirty="0"/>
          </a:p>
        </p:txBody>
      </p:sp>
      <p:sp>
        <p:nvSpPr>
          <p:cNvPr id="2" name="Oval 1">
            <a:extLst>
              <a:ext uri="{FF2B5EF4-FFF2-40B4-BE49-F238E27FC236}">
                <a16:creationId xmlns:a16="http://schemas.microsoft.com/office/drawing/2014/main" id="{2EE35051-7579-90CE-FD32-B0545210C7E8}"/>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3</a:t>
            </a:r>
            <a:endParaRPr lang="fr-FR" sz="1200" dirty="0">
              <a:solidFill>
                <a:schemeClr val="tx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9"/>
          <p:cNvSpPr txBox="1">
            <a:spLocks noGrp="1"/>
          </p:cNvSpPr>
          <p:nvPr>
            <p:ph type="title"/>
          </p:nvPr>
        </p:nvSpPr>
        <p:spPr>
          <a:xfrm>
            <a:off x="760425" y="2091937"/>
            <a:ext cx="7623000" cy="723626"/>
          </a:xfrm>
          <a:prstGeom prst="rect">
            <a:avLst/>
          </a:prstGeom>
          <a:solidFill>
            <a:schemeClr val="bg2"/>
          </a:solidFill>
        </p:spPr>
        <p:txBody>
          <a:bodyPr spcFirstLastPara="1" wrap="square" lIns="0" tIns="0" rIns="0" bIns="0" anchor="ctr" anchorCtr="0">
            <a:noAutofit/>
          </a:bodyPr>
          <a:lstStyle/>
          <a:p>
            <a:r>
              <a:rPr lang="fr-FR" altLang="fr-FR" sz="3200" dirty="0">
                <a:solidFill>
                  <a:schemeClr val="accent1"/>
                </a:solidFill>
              </a:rPr>
              <a:t>Réalisation</a:t>
            </a:r>
            <a:endParaRPr lang="fr-FR" sz="3200" dirty="0">
              <a:solidFill>
                <a:schemeClr val="accent1"/>
              </a:solidFill>
            </a:endParaRPr>
          </a:p>
        </p:txBody>
      </p:sp>
      <p:sp>
        <p:nvSpPr>
          <p:cNvPr id="354" name="Google Shape;354;p39"/>
          <p:cNvSpPr txBox="1">
            <a:spLocks noGrp="1"/>
          </p:cNvSpPr>
          <p:nvPr>
            <p:ph type="title" idx="2"/>
          </p:nvPr>
        </p:nvSpPr>
        <p:spPr>
          <a:xfrm>
            <a:off x="3931875" y="539994"/>
            <a:ext cx="1280100" cy="1280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05</a:t>
            </a:r>
            <a:endParaRPr dirty="0"/>
          </a:p>
        </p:txBody>
      </p:sp>
      <p:sp>
        <p:nvSpPr>
          <p:cNvPr id="2" name="Oval 1">
            <a:extLst>
              <a:ext uri="{FF2B5EF4-FFF2-40B4-BE49-F238E27FC236}">
                <a16:creationId xmlns:a16="http://schemas.microsoft.com/office/drawing/2014/main" id="{1A222180-EB29-71C8-227D-2EE68F440528}"/>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30</a:t>
            </a:r>
            <a:endParaRPr lang="fr-FR" sz="1200" dirty="0">
              <a:solidFill>
                <a:schemeClr val="tx1"/>
              </a:solidFill>
            </a:endParaRPr>
          </a:p>
        </p:txBody>
      </p:sp>
    </p:spTree>
    <p:extLst>
      <p:ext uri="{BB962C8B-B14F-4D97-AF65-F5344CB8AC3E}">
        <p14:creationId xmlns:p14="http://schemas.microsoft.com/office/powerpoint/2010/main" val="2200826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56B55E-7F5C-65A8-2144-D3068C1C113C}"/>
              </a:ext>
            </a:extLst>
          </p:cNvPr>
          <p:cNvSpPr>
            <a:spLocks noGrp="1"/>
          </p:cNvSpPr>
          <p:nvPr>
            <p:ph type="title" idx="2"/>
          </p:nvPr>
        </p:nvSpPr>
        <p:spPr/>
        <p:txBody>
          <a:bodyPr/>
          <a:lstStyle/>
          <a:p>
            <a:endParaRPr lang="fr-FR"/>
          </a:p>
        </p:txBody>
      </p:sp>
      <p:pic>
        <p:nvPicPr>
          <p:cNvPr id="6" name="Picture 5">
            <a:extLst>
              <a:ext uri="{FF2B5EF4-FFF2-40B4-BE49-F238E27FC236}">
                <a16:creationId xmlns:a16="http://schemas.microsoft.com/office/drawing/2014/main" id="{6BA3CD58-81B2-B106-481C-C4025FD1F164}"/>
              </a:ext>
            </a:extLst>
          </p:cNvPr>
          <p:cNvPicPr>
            <a:picLocks noChangeAspect="1"/>
          </p:cNvPicPr>
          <p:nvPr/>
        </p:nvPicPr>
        <p:blipFill>
          <a:blip r:embed="rId3"/>
          <a:stretch>
            <a:fillRect/>
          </a:stretch>
        </p:blipFill>
        <p:spPr>
          <a:xfrm>
            <a:off x="3788700" y="484605"/>
            <a:ext cx="5218438" cy="4118901"/>
          </a:xfrm>
          <a:prstGeom prst="rect">
            <a:avLst/>
          </a:prstGeom>
          <a:ln>
            <a:solidFill>
              <a:srgbClr val="002060"/>
            </a:solidFill>
          </a:ln>
        </p:spPr>
      </p:pic>
      <p:sp>
        <p:nvSpPr>
          <p:cNvPr id="7" name="Rectangle 6">
            <a:extLst>
              <a:ext uri="{FF2B5EF4-FFF2-40B4-BE49-F238E27FC236}">
                <a16:creationId xmlns:a16="http://schemas.microsoft.com/office/drawing/2014/main" id="{F39EDE2D-F963-6B8C-A472-DDB73477AD36}"/>
              </a:ext>
            </a:extLst>
          </p:cNvPr>
          <p:cNvSpPr/>
          <p:nvPr/>
        </p:nvSpPr>
        <p:spPr>
          <a:xfrm>
            <a:off x="136862" y="2277660"/>
            <a:ext cx="799254" cy="564469"/>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accent1"/>
                </a:solidFill>
              </a:rPr>
              <a:t>Extracteur</a:t>
            </a:r>
          </a:p>
        </p:txBody>
      </p:sp>
      <p:sp>
        <p:nvSpPr>
          <p:cNvPr id="8" name="Arrow: Down 7">
            <a:extLst>
              <a:ext uri="{FF2B5EF4-FFF2-40B4-BE49-F238E27FC236}">
                <a16:creationId xmlns:a16="http://schemas.microsoft.com/office/drawing/2014/main" id="{921417B6-1528-5A1C-0BDA-1FA7D7C64EF9}"/>
              </a:ext>
            </a:extLst>
          </p:cNvPr>
          <p:cNvSpPr/>
          <p:nvPr/>
        </p:nvSpPr>
        <p:spPr>
          <a:xfrm rot="16200000">
            <a:off x="1101927" y="2380226"/>
            <a:ext cx="263388" cy="341918"/>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solidFill>
                <a:schemeClr val="accent1"/>
              </a:solidFill>
            </a:endParaRPr>
          </a:p>
        </p:txBody>
      </p:sp>
      <p:sp>
        <p:nvSpPr>
          <p:cNvPr id="9" name="Rectangle 8">
            <a:extLst>
              <a:ext uri="{FF2B5EF4-FFF2-40B4-BE49-F238E27FC236}">
                <a16:creationId xmlns:a16="http://schemas.microsoft.com/office/drawing/2014/main" id="{A2689D99-38D4-5CFA-6786-85AFCBBE8E31}"/>
              </a:ext>
            </a:extLst>
          </p:cNvPr>
          <p:cNvSpPr/>
          <p:nvPr/>
        </p:nvSpPr>
        <p:spPr>
          <a:xfrm>
            <a:off x="1505314" y="2392199"/>
            <a:ext cx="992935" cy="33538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accent1"/>
                </a:solidFill>
              </a:rPr>
              <a:t>Infopackage</a:t>
            </a:r>
          </a:p>
        </p:txBody>
      </p:sp>
      <p:sp>
        <p:nvSpPr>
          <p:cNvPr id="10" name="Rectangle 9">
            <a:extLst>
              <a:ext uri="{FF2B5EF4-FFF2-40B4-BE49-F238E27FC236}">
                <a16:creationId xmlns:a16="http://schemas.microsoft.com/office/drawing/2014/main" id="{5246A2C0-0AF5-02E6-F8C5-92B67D6C8E2C}"/>
              </a:ext>
            </a:extLst>
          </p:cNvPr>
          <p:cNvSpPr/>
          <p:nvPr/>
        </p:nvSpPr>
        <p:spPr>
          <a:xfrm>
            <a:off x="3064225" y="2296186"/>
            <a:ext cx="534422" cy="55112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accent1"/>
                </a:solidFill>
              </a:rPr>
              <a:t>PSA</a:t>
            </a:r>
          </a:p>
        </p:txBody>
      </p:sp>
      <p:sp>
        <p:nvSpPr>
          <p:cNvPr id="11" name="Arrow: Down 10">
            <a:extLst>
              <a:ext uri="{FF2B5EF4-FFF2-40B4-BE49-F238E27FC236}">
                <a16:creationId xmlns:a16="http://schemas.microsoft.com/office/drawing/2014/main" id="{39B84347-4974-0C1C-DDAD-63CAC3A3B237}"/>
              </a:ext>
            </a:extLst>
          </p:cNvPr>
          <p:cNvSpPr/>
          <p:nvPr/>
        </p:nvSpPr>
        <p:spPr>
          <a:xfrm rot="16200000">
            <a:off x="2649542" y="2380225"/>
            <a:ext cx="263391" cy="341916"/>
          </a:xfrm>
          <a:prstGeom prst="down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solidFill>
                <a:schemeClr val="accent1"/>
              </a:solidFill>
            </a:endParaRPr>
          </a:p>
        </p:txBody>
      </p:sp>
      <p:sp>
        <p:nvSpPr>
          <p:cNvPr id="15" name="TextBox 14">
            <a:extLst>
              <a:ext uri="{FF2B5EF4-FFF2-40B4-BE49-F238E27FC236}">
                <a16:creationId xmlns:a16="http://schemas.microsoft.com/office/drawing/2014/main" id="{8AAAD13D-DCFE-96C4-DAC9-EC2076BB3D5B}"/>
              </a:ext>
            </a:extLst>
          </p:cNvPr>
          <p:cNvSpPr txBox="1"/>
          <p:nvPr/>
        </p:nvSpPr>
        <p:spPr>
          <a:xfrm>
            <a:off x="487179" y="604808"/>
            <a:ext cx="957313" cy="307777"/>
          </a:xfrm>
          <a:prstGeom prst="rect">
            <a:avLst/>
          </a:prstGeom>
          <a:noFill/>
        </p:spPr>
        <p:txBody>
          <a:bodyPr wrap="none" rtlCol="0">
            <a:spAutoFit/>
          </a:bodyPr>
          <a:lstStyle/>
          <a:p>
            <a:r>
              <a:rPr lang="fr-FR" b="1" dirty="0">
                <a:solidFill>
                  <a:srgbClr val="0070C0"/>
                </a:solidFill>
                <a:latin typeface="MS PGothic" panose="020B0600070205080204" pitchFamily="34" charset="-128"/>
                <a:ea typeface="MS PGothic" panose="020B0600070205080204" pitchFamily="34" charset="-128"/>
              </a:rPr>
              <a:t>Extraction</a:t>
            </a:r>
          </a:p>
        </p:txBody>
      </p:sp>
      <p:sp>
        <p:nvSpPr>
          <p:cNvPr id="2" name="Oval 1">
            <a:extLst>
              <a:ext uri="{FF2B5EF4-FFF2-40B4-BE49-F238E27FC236}">
                <a16:creationId xmlns:a16="http://schemas.microsoft.com/office/drawing/2014/main" id="{74F153AA-0F4F-7C2A-93FC-9F773984B57E}"/>
              </a:ext>
            </a:extLst>
          </p:cNvPr>
          <p:cNvSpPr/>
          <p:nvPr/>
        </p:nvSpPr>
        <p:spPr>
          <a:xfrm>
            <a:off x="8449606" y="4658895"/>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31</a:t>
            </a:r>
            <a:endParaRPr lang="fr-FR" sz="1200" dirty="0">
              <a:solidFill>
                <a:schemeClr val="tx1"/>
              </a:solidFill>
            </a:endParaRPr>
          </a:p>
        </p:txBody>
      </p:sp>
    </p:spTree>
    <p:extLst>
      <p:ext uri="{BB962C8B-B14F-4D97-AF65-F5344CB8AC3E}">
        <p14:creationId xmlns:p14="http://schemas.microsoft.com/office/powerpoint/2010/main" val="2874088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76BB12-78FA-5696-54D9-E1F6DA406C37}"/>
              </a:ext>
            </a:extLst>
          </p:cNvPr>
          <p:cNvPicPr>
            <a:picLocks noChangeAspect="1"/>
          </p:cNvPicPr>
          <p:nvPr/>
        </p:nvPicPr>
        <p:blipFill rotWithShape="1">
          <a:blip r:embed="rId3"/>
          <a:srcRect l="15778"/>
          <a:stretch/>
        </p:blipFill>
        <p:spPr>
          <a:xfrm>
            <a:off x="2978531" y="1090647"/>
            <a:ext cx="5994854" cy="2962205"/>
          </a:xfrm>
          <a:prstGeom prst="rect">
            <a:avLst/>
          </a:prstGeom>
          <a:ln>
            <a:solidFill>
              <a:srgbClr val="002060"/>
            </a:solidFill>
          </a:ln>
        </p:spPr>
      </p:pic>
      <p:sp>
        <p:nvSpPr>
          <p:cNvPr id="9" name="TextBox 8">
            <a:extLst>
              <a:ext uri="{FF2B5EF4-FFF2-40B4-BE49-F238E27FC236}">
                <a16:creationId xmlns:a16="http://schemas.microsoft.com/office/drawing/2014/main" id="{A9481953-2464-9880-2319-CF59DBFC1392}"/>
              </a:ext>
            </a:extLst>
          </p:cNvPr>
          <p:cNvSpPr txBox="1"/>
          <p:nvPr/>
        </p:nvSpPr>
        <p:spPr>
          <a:xfrm>
            <a:off x="3045137" y="4067021"/>
            <a:ext cx="543739" cy="307777"/>
          </a:xfrm>
          <a:prstGeom prst="rect">
            <a:avLst/>
          </a:prstGeom>
          <a:noFill/>
        </p:spPr>
        <p:txBody>
          <a:bodyPr wrap="none" rtlCol="0">
            <a:spAutoFit/>
          </a:bodyPr>
          <a:lstStyle/>
          <a:p>
            <a:r>
              <a:rPr lang="fr-FR" dirty="0">
                <a:solidFill>
                  <a:schemeClr val="accent1"/>
                </a:solidFill>
              </a:rPr>
              <a:t>DTP</a:t>
            </a:r>
          </a:p>
        </p:txBody>
      </p:sp>
      <p:sp>
        <p:nvSpPr>
          <p:cNvPr id="10" name="Rectangle 9">
            <a:extLst>
              <a:ext uri="{FF2B5EF4-FFF2-40B4-BE49-F238E27FC236}">
                <a16:creationId xmlns:a16="http://schemas.microsoft.com/office/drawing/2014/main" id="{784AFFD3-8529-FAD7-F069-D22258D1BADA}"/>
              </a:ext>
            </a:extLst>
          </p:cNvPr>
          <p:cNvSpPr/>
          <p:nvPr/>
        </p:nvSpPr>
        <p:spPr>
          <a:xfrm>
            <a:off x="3028204" y="1971040"/>
            <a:ext cx="2600436" cy="20252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solidFill>
                <a:srgbClr val="FF0000"/>
              </a:solidFill>
            </a:endParaRPr>
          </a:p>
        </p:txBody>
      </p:sp>
      <p:sp>
        <p:nvSpPr>
          <p:cNvPr id="11" name="Rectangle 10">
            <a:extLst>
              <a:ext uri="{FF2B5EF4-FFF2-40B4-BE49-F238E27FC236}">
                <a16:creationId xmlns:a16="http://schemas.microsoft.com/office/drawing/2014/main" id="{26B33E9A-385D-E2D9-6FE4-5A9544700228}"/>
              </a:ext>
            </a:extLst>
          </p:cNvPr>
          <p:cNvSpPr/>
          <p:nvPr/>
        </p:nvSpPr>
        <p:spPr>
          <a:xfrm>
            <a:off x="6372949" y="1971040"/>
            <a:ext cx="2600436" cy="2025227"/>
          </a:xfrm>
          <a:prstGeom prst="rect">
            <a:avLst/>
          </a:prstGeom>
          <a:noFill/>
          <a:ln>
            <a:solidFill>
              <a:srgbClr val="66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solidFill>
                <a:srgbClr val="FF0000"/>
              </a:solidFill>
            </a:endParaRPr>
          </a:p>
        </p:txBody>
      </p:sp>
      <p:sp>
        <p:nvSpPr>
          <p:cNvPr id="12" name="TextBox 11">
            <a:extLst>
              <a:ext uri="{FF2B5EF4-FFF2-40B4-BE49-F238E27FC236}">
                <a16:creationId xmlns:a16="http://schemas.microsoft.com/office/drawing/2014/main" id="{9E9003F4-75DB-9A3C-DBF3-21C0C5033CFC}"/>
              </a:ext>
            </a:extLst>
          </p:cNvPr>
          <p:cNvSpPr txBox="1"/>
          <p:nvPr/>
        </p:nvSpPr>
        <p:spPr>
          <a:xfrm>
            <a:off x="7307019" y="4108659"/>
            <a:ext cx="732295" cy="307777"/>
          </a:xfrm>
          <a:prstGeom prst="rect">
            <a:avLst/>
          </a:prstGeom>
          <a:noFill/>
        </p:spPr>
        <p:txBody>
          <a:bodyPr wrap="square" rtlCol="0">
            <a:spAutoFit/>
          </a:bodyPr>
          <a:lstStyle/>
          <a:p>
            <a:pPr algn="ctr"/>
            <a:r>
              <a:rPr lang="fr-FR" dirty="0">
                <a:solidFill>
                  <a:srgbClr val="2C8C77"/>
                </a:solidFill>
              </a:rPr>
              <a:t>Cible</a:t>
            </a:r>
          </a:p>
        </p:txBody>
      </p:sp>
      <p:sp>
        <p:nvSpPr>
          <p:cNvPr id="13" name="TextBox 12">
            <a:extLst>
              <a:ext uri="{FF2B5EF4-FFF2-40B4-BE49-F238E27FC236}">
                <a16:creationId xmlns:a16="http://schemas.microsoft.com/office/drawing/2014/main" id="{621EE49C-7FDF-32CB-F685-AC50C9736CCC}"/>
              </a:ext>
            </a:extLst>
          </p:cNvPr>
          <p:cNvSpPr txBox="1"/>
          <p:nvPr/>
        </p:nvSpPr>
        <p:spPr>
          <a:xfrm>
            <a:off x="3849845" y="4084618"/>
            <a:ext cx="957154" cy="307777"/>
          </a:xfrm>
          <a:prstGeom prst="rect">
            <a:avLst/>
          </a:prstGeom>
          <a:noFill/>
        </p:spPr>
        <p:txBody>
          <a:bodyPr wrap="square" rtlCol="0">
            <a:spAutoFit/>
          </a:bodyPr>
          <a:lstStyle/>
          <a:p>
            <a:pPr algn="ctr"/>
            <a:r>
              <a:rPr lang="fr-FR" dirty="0">
                <a:solidFill>
                  <a:srgbClr val="FF0000"/>
                </a:solidFill>
              </a:rPr>
              <a:t>Source</a:t>
            </a:r>
          </a:p>
        </p:txBody>
      </p:sp>
      <p:sp>
        <p:nvSpPr>
          <p:cNvPr id="14" name="TextBox 13">
            <a:extLst>
              <a:ext uri="{FF2B5EF4-FFF2-40B4-BE49-F238E27FC236}">
                <a16:creationId xmlns:a16="http://schemas.microsoft.com/office/drawing/2014/main" id="{A7F322C3-233C-7BEE-D111-7BBF7748DB83}"/>
              </a:ext>
            </a:extLst>
          </p:cNvPr>
          <p:cNvSpPr txBox="1"/>
          <p:nvPr/>
        </p:nvSpPr>
        <p:spPr>
          <a:xfrm>
            <a:off x="487179" y="604808"/>
            <a:ext cx="797013" cy="307777"/>
          </a:xfrm>
          <a:prstGeom prst="rect">
            <a:avLst/>
          </a:prstGeom>
          <a:noFill/>
        </p:spPr>
        <p:txBody>
          <a:bodyPr wrap="none" rtlCol="0">
            <a:spAutoFit/>
          </a:bodyPr>
          <a:lstStyle/>
          <a:p>
            <a:r>
              <a:rPr lang="fr-FR" b="1" dirty="0">
                <a:solidFill>
                  <a:srgbClr val="0070C0"/>
                </a:solidFill>
                <a:latin typeface="MS PGothic" panose="020B0600070205080204" pitchFamily="34" charset="-128"/>
                <a:ea typeface="MS PGothic" panose="020B0600070205080204" pitchFamily="34" charset="-128"/>
              </a:rPr>
              <a:t>Mapping</a:t>
            </a:r>
          </a:p>
        </p:txBody>
      </p:sp>
      <p:sp>
        <p:nvSpPr>
          <p:cNvPr id="16" name="Rectangle 15">
            <a:extLst>
              <a:ext uri="{FF2B5EF4-FFF2-40B4-BE49-F238E27FC236}">
                <a16:creationId xmlns:a16="http://schemas.microsoft.com/office/drawing/2014/main" id="{29546B07-D9F9-5E24-06B3-E8AD54E22829}"/>
              </a:ext>
            </a:extLst>
          </p:cNvPr>
          <p:cNvSpPr/>
          <p:nvPr/>
        </p:nvSpPr>
        <p:spPr>
          <a:xfrm>
            <a:off x="308643" y="1766763"/>
            <a:ext cx="2380828" cy="212464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7" name="Rectangle: Single Corner Snipped 16">
            <a:extLst>
              <a:ext uri="{FF2B5EF4-FFF2-40B4-BE49-F238E27FC236}">
                <a16:creationId xmlns:a16="http://schemas.microsoft.com/office/drawing/2014/main" id="{4CC62CC3-CAA1-DB9D-6116-5C1A65E03DA0}"/>
              </a:ext>
            </a:extLst>
          </p:cNvPr>
          <p:cNvSpPr/>
          <p:nvPr/>
        </p:nvSpPr>
        <p:spPr>
          <a:xfrm>
            <a:off x="799776" y="2909964"/>
            <a:ext cx="1795539" cy="762062"/>
          </a:xfrm>
          <a:prstGeom prst="snip1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Transformations</a:t>
            </a:r>
          </a:p>
        </p:txBody>
      </p:sp>
      <p:sp>
        <p:nvSpPr>
          <p:cNvPr id="18" name="Rectangle: Single Corner Snipped 17">
            <a:extLst>
              <a:ext uri="{FF2B5EF4-FFF2-40B4-BE49-F238E27FC236}">
                <a16:creationId xmlns:a16="http://schemas.microsoft.com/office/drawing/2014/main" id="{44BA2011-0F0E-3A31-23E6-7F15EAF6E481}"/>
              </a:ext>
            </a:extLst>
          </p:cNvPr>
          <p:cNvSpPr/>
          <p:nvPr/>
        </p:nvSpPr>
        <p:spPr>
          <a:xfrm>
            <a:off x="799775" y="2027163"/>
            <a:ext cx="1795539" cy="762062"/>
          </a:xfrm>
          <a:prstGeom prst="snip1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Mapping</a:t>
            </a:r>
          </a:p>
        </p:txBody>
      </p:sp>
      <p:sp>
        <p:nvSpPr>
          <p:cNvPr id="19" name="TextBox 18">
            <a:extLst>
              <a:ext uri="{FF2B5EF4-FFF2-40B4-BE49-F238E27FC236}">
                <a16:creationId xmlns:a16="http://schemas.microsoft.com/office/drawing/2014/main" id="{8D3A0225-CDA0-371C-1519-A49911F63439}"/>
              </a:ext>
            </a:extLst>
          </p:cNvPr>
          <p:cNvSpPr txBox="1"/>
          <p:nvPr/>
        </p:nvSpPr>
        <p:spPr>
          <a:xfrm>
            <a:off x="311573" y="1766763"/>
            <a:ext cx="543739" cy="307777"/>
          </a:xfrm>
          <a:prstGeom prst="rect">
            <a:avLst/>
          </a:prstGeom>
          <a:noFill/>
        </p:spPr>
        <p:txBody>
          <a:bodyPr wrap="none" rtlCol="0">
            <a:spAutoFit/>
          </a:bodyPr>
          <a:lstStyle/>
          <a:p>
            <a:r>
              <a:rPr lang="fr-FR" dirty="0">
                <a:solidFill>
                  <a:schemeClr val="accent1"/>
                </a:solidFill>
              </a:rPr>
              <a:t>DTP</a:t>
            </a:r>
          </a:p>
        </p:txBody>
      </p:sp>
      <p:sp>
        <p:nvSpPr>
          <p:cNvPr id="3" name="Oval 2">
            <a:extLst>
              <a:ext uri="{FF2B5EF4-FFF2-40B4-BE49-F238E27FC236}">
                <a16:creationId xmlns:a16="http://schemas.microsoft.com/office/drawing/2014/main" id="{063B196F-9EED-21B5-DD9B-24ABDEB7FC1E}"/>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32</a:t>
            </a:r>
            <a:endParaRPr lang="fr-FR" sz="1200" dirty="0">
              <a:solidFill>
                <a:schemeClr val="tx1"/>
              </a:solidFill>
            </a:endParaRPr>
          </a:p>
        </p:txBody>
      </p:sp>
    </p:spTree>
    <p:extLst>
      <p:ext uri="{BB962C8B-B14F-4D97-AF65-F5344CB8AC3E}">
        <p14:creationId xmlns:p14="http://schemas.microsoft.com/office/powerpoint/2010/main" val="2332361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808E747-5533-0B78-2243-87306147A049}"/>
              </a:ext>
            </a:extLst>
          </p:cNvPr>
          <p:cNvPicPr>
            <a:picLocks noChangeAspect="1"/>
          </p:cNvPicPr>
          <p:nvPr/>
        </p:nvPicPr>
        <p:blipFill>
          <a:blip r:embed="rId3"/>
          <a:stretch>
            <a:fillRect/>
          </a:stretch>
        </p:blipFill>
        <p:spPr>
          <a:xfrm>
            <a:off x="3177673" y="307561"/>
            <a:ext cx="5294556" cy="4528378"/>
          </a:xfrm>
          <a:prstGeom prst="rect">
            <a:avLst/>
          </a:prstGeom>
          <a:ln>
            <a:solidFill>
              <a:srgbClr val="002060"/>
            </a:solidFill>
          </a:ln>
        </p:spPr>
      </p:pic>
      <p:sp>
        <p:nvSpPr>
          <p:cNvPr id="14" name="TextBox 13">
            <a:extLst>
              <a:ext uri="{FF2B5EF4-FFF2-40B4-BE49-F238E27FC236}">
                <a16:creationId xmlns:a16="http://schemas.microsoft.com/office/drawing/2014/main" id="{A7F322C3-233C-7BEE-D111-7BBF7748DB83}"/>
              </a:ext>
            </a:extLst>
          </p:cNvPr>
          <p:cNvSpPr txBox="1"/>
          <p:nvPr/>
        </p:nvSpPr>
        <p:spPr>
          <a:xfrm>
            <a:off x="487179" y="604808"/>
            <a:ext cx="1327608" cy="307777"/>
          </a:xfrm>
          <a:prstGeom prst="rect">
            <a:avLst/>
          </a:prstGeom>
          <a:noFill/>
        </p:spPr>
        <p:txBody>
          <a:bodyPr wrap="none" rtlCol="0">
            <a:spAutoFit/>
          </a:bodyPr>
          <a:lstStyle/>
          <a:p>
            <a:r>
              <a:rPr lang="fr-FR" b="1" dirty="0">
                <a:solidFill>
                  <a:srgbClr val="0070C0"/>
                </a:solidFill>
                <a:latin typeface="MS PGothic" panose="020B0600070205080204" pitchFamily="34" charset="-128"/>
                <a:ea typeface="MS PGothic" panose="020B0600070205080204" pitchFamily="34" charset="-128"/>
              </a:rPr>
              <a:t>Transformation</a:t>
            </a:r>
          </a:p>
        </p:txBody>
      </p:sp>
      <p:sp>
        <p:nvSpPr>
          <p:cNvPr id="3" name="Rectangle 2">
            <a:extLst>
              <a:ext uri="{FF2B5EF4-FFF2-40B4-BE49-F238E27FC236}">
                <a16:creationId xmlns:a16="http://schemas.microsoft.com/office/drawing/2014/main" id="{AB0C59E7-A2B8-24F1-319A-8504F34FCEE4}"/>
              </a:ext>
            </a:extLst>
          </p:cNvPr>
          <p:cNvSpPr/>
          <p:nvPr/>
        </p:nvSpPr>
        <p:spPr>
          <a:xfrm>
            <a:off x="308643" y="1766763"/>
            <a:ext cx="2380828" cy="212464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a:t>
            </a:r>
          </a:p>
        </p:txBody>
      </p:sp>
      <p:sp>
        <p:nvSpPr>
          <p:cNvPr id="16" name="Rectangle: Single Corner Snipped 15">
            <a:extLst>
              <a:ext uri="{FF2B5EF4-FFF2-40B4-BE49-F238E27FC236}">
                <a16:creationId xmlns:a16="http://schemas.microsoft.com/office/drawing/2014/main" id="{F0BE7348-1759-B54E-82FD-3EDB1ABBF25C}"/>
              </a:ext>
            </a:extLst>
          </p:cNvPr>
          <p:cNvSpPr/>
          <p:nvPr/>
        </p:nvSpPr>
        <p:spPr>
          <a:xfrm>
            <a:off x="799776" y="2909964"/>
            <a:ext cx="1795539" cy="762062"/>
          </a:xfrm>
          <a:prstGeom prst="snip1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Transformations</a:t>
            </a:r>
          </a:p>
        </p:txBody>
      </p:sp>
      <p:sp>
        <p:nvSpPr>
          <p:cNvPr id="17" name="Rectangle: Single Corner Snipped 16">
            <a:extLst>
              <a:ext uri="{FF2B5EF4-FFF2-40B4-BE49-F238E27FC236}">
                <a16:creationId xmlns:a16="http://schemas.microsoft.com/office/drawing/2014/main" id="{227A4362-376B-2C2C-ADA6-2E004C042BA8}"/>
              </a:ext>
            </a:extLst>
          </p:cNvPr>
          <p:cNvSpPr/>
          <p:nvPr/>
        </p:nvSpPr>
        <p:spPr>
          <a:xfrm>
            <a:off x="799775" y="2027163"/>
            <a:ext cx="1795539" cy="762062"/>
          </a:xfrm>
          <a:prstGeom prst="snip1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Mapping</a:t>
            </a:r>
          </a:p>
        </p:txBody>
      </p:sp>
      <p:sp>
        <p:nvSpPr>
          <p:cNvPr id="18" name="TextBox 17">
            <a:extLst>
              <a:ext uri="{FF2B5EF4-FFF2-40B4-BE49-F238E27FC236}">
                <a16:creationId xmlns:a16="http://schemas.microsoft.com/office/drawing/2014/main" id="{F4FE1009-60FF-0B1F-0538-32698C221920}"/>
              </a:ext>
            </a:extLst>
          </p:cNvPr>
          <p:cNvSpPr txBox="1"/>
          <p:nvPr/>
        </p:nvSpPr>
        <p:spPr>
          <a:xfrm>
            <a:off x="311573" y="1766763"/>
            <a:ext cx="543739" cy="307777"/>
          </a:xfrm>
          <a:prstGeom prst="rect">
            <a:avLst/>
          </a:prstGeom>
          <a:noFill/>
        </p:spPr>
        <p:txBody>
          <a:bodyPr wrap="none" rtlCol="0">
            <a:spAutoFit/>
          </a:bodyPr>
          <a:lstStyle/>
          <a:p>
            <a:r>
              <a:rPr lang="fr-FR" dirty="0">
                <a:solidFill>
                  <a:schemeClr val="accent1"/>
                </a:solidFill>
              </a:rPr>
              <a:t>DTP</a:t>
            </a:r>
          </a:p>
        </p:txBody>
      </p:sp>
      <p:sp>
        <p:nvSpPr>
          <p:cNvPr id="2" name="Oval 1">
            <a:extLst>
              <a:ext uri="{FF2B5EF4-FFF2-40B4-BE49-F238E27FC236}">
                <a16:creationId xmlns:a16="http://schemas.microsoft.com/office/drawing/2014/main" id="{924D987A-4F4F-A668-1EAC-866E3F23DE21}"/>
              </a:ext>
            </a:extLst>
          </p:cNvPr>
          <p:cNvSpPr/>
          <p:nvPr/>
        </p:nvSpPr>
        <p:spPr>
          <a:xfrm>
            <a:off x="8554508" y="4609058"/>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33</a:t>
            </a:r>
            <a:endParaRPr lang="fr-FR" sz="1200" dirty="0">
              <a:solidFill>
                <a:schemeClr val="tx1"/>
              </a:solidFill>
            </a:endParaRPr>
          </a:p>
        </p:txBody>
      </p:sp>
    </p:spTree>
    <p:extLst>
      <p:ext uri="{BB962C8B-B14F-4D97-AF65-F5344CB8AC3E}">
        <p14:creationId xmlns:p14="http://schemas.microsoft.com/office/powerpoint/2010/main" val="3162238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7ADAD-0992-366D-A0D4-4DA7CC0A8BDE}"/>
              </a:ext>
            </a:extLst>
          </p:cNvPr>
          <p:cNvSpPr>
            <a:spLocks noGrp="1"/>
          </p:cNvSpPr>
          <p:nvPr>
            <p:ph type="title"/>
          </p:nvPr>
        </p:nvSpPr>
        <p:spPr/>
        <p:txBody>
          <a:bodyPr/>
          <a:lstStyle/>
          <a:p>
            <a:endParaRPr lang="fr-FR"/>
          </a:p>
        </p:txBody>
      </p:sp>
      <p:sp>
        <p:nvSpPr>
          <p:cNvPr id="4" name="Subtitle 3">
            <a:extLst>
              <a:ext uri="{FF2B5EF4-FFF2-40B4-BE49-F238E27FC236}">
                <a16:creationId xmlns:a16="http://schemas.microsoft.com/office/drawing/2014/main" id="{561F4CE8-CDAD-F75A-A190-610B1E931C40}"/>
              </a:ext>
            </a:extLst>
          </p:cNvPr>
          <p:cNvSpPr>
            <a:spLocks noGrp="1"/>
          </p:cNvSpPr>
          <p:nvPr>
            <p:ph type="subTitle" idx="1"/>
          </p:nvPr>
        </p:nvSpPr>
        <p:spPr/>
        <p:txBody>
          <a:bodyPr/>
          <a:lstStyle/>
          <a:p>
            <a:endParaRPr lang="fr-FR"/>
          </a:p>
        </p:txBody>
      </p:sp>
      <p:pic>
        <p:nvPicPr>
          <p:cNvPr id="6" name="Picture 5">
            <a:extLst>
              <a:ext uri="{FF2B5EF4-FFF2-40B4-BE49-F238E27FC236}">
                <a16:creationId xmlns:a16="http://schemas.microsoft.com/office/drawing/2014/main" id="{5F53BB27-E227-4B4D-F37B-BF9D410F54E3}"/>
              </a:ext>
            </a:extLst>
          </p:cNvPr>
          <p:cNvPicPr>
            <a:picLocks noChangeAspect="1"/>
          </p:cNvPicPr>
          <p:nvPr/>
        </p:nvPicPr>
        <p:blipFill rotWithShape="1">
          <a:blip r:embed="rId3"/>
          <a:srcRect l="222" r="-222"/>
          <a:stretch/>
        </p:blipFill>
        <p:spPr>
          <a:xfrm>
            <a:off x="2091086" y="900853"/>
            <a:ext cx="6814217" cy="3660290"/>
          </a:xfrm>
          <a:prstGeom prst="rect">
            <a:avLst/>
          </a:prstGeom>
          <a:ln>
            <a:solidFill>
              <a:srgbClr val="002060"/>
            </a:solidFill>
          </a:ln>
        </p:spPr>
      </p:pic>
      <p:sp>
        <p:nvSpPr>
          <p:cNvPr id="5" name="Cube 4">
            <a:extLst>
              <a:ext uri="{FF2B5EF4-FFF2-40B4-BE49-F238E27FC236}">
                <a16:creationId xmlns:a16="http://schemas.microsoft.com/office/drawing/2014/main" id="{22B07633-94A8-A941-8633-F2C66F971617}"/>
              </a:ext>
            </a:extLst>
          </p:cNvPr>
          <p:cNvSpPr/>
          <p:nvPr/>
        </p:nvSpPr>
        <p:spPr>
          <a:xfrm>
            <a:off x="339237" y="2050371"/>
            <a:ext cx="1389451" cy="1172907"/>
          </a:xfrm>
          <a:prstGeom prst="cub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Cube</a:t>
            </a:r>
          </a:p>
        </p:txBody>
      </p:sp>
      <p:sp>
        <p:nvSpPr>
          <p:cNvPr id="7" name="TextBox 6">
            <a:extLst>
              <a:ext uri="{FF2B5EF4-FFF2-40B4-BE49-F238E27FC236}">
                <a16:creationId xmlns:a16="http://schemas.microsoft.com/office/drawing/2014/main" id="{CF4DF080-A521-F4E1-0D1F-F476BB308B90}"/>
              </a:ext>
            </a:extLst>
          </p:cNvPr>
          <p:cNvSpPr txBox="1"/>
          <p:nvPr/>
        </p:nvSpPr>
        <p:spPr>
          <a:xfrm>
            <a:off x="487179" y="604808"/>
            <a:ext cx="1093569" cy="307777"/>
          </a:xfrm>
          <a:prstGeom prst="rect">
            <a:avLst/>
          </a:prstGeom>
          <a:noFill/>
        </p:spPr>
        <p:txBody>
          <a:bodyPr wrap="none" rtlCol="0">
            <a:spAutoFit/>
          </a:bodyPr>
          <a:lstStyle/>
          <a:p>
            <a:r>
              <a:rPr lang="fr-FR" b="1" dirty="0">
                <a:solidFill>
                  <a:srgbClr val="0070C0"/>
                </a:solidFill>
                <a:latin typeface="MS PGothic" panose="020B0600070205080204" pitchFamily="34" charset="-128"/>
                <a:ea typeface="MS PGothic" panose="020B0600070205080204" pitchFamily="34" charset="-128"/>
              </a:rPr>
              <a:t>Chargement</a:t>
            </a:r>
          </a:p>
        </p:txBody>
      </p:sp>
      <p:sp>
        <p:nvSpPr>
          <p:cNvPr id="3" name="Oval 2">
            <a:extLst>
              <a:ext uri="{FF2B5EF4-FFF2-40B4-BE49-F238E27FC236}">
                <a16:creationId xmlns:a16="http://schemas.microsoft.com/office/drawing/2014/main" id="{9A511A30-796B-31AF-ADCA-B76B40CFCB1D}"/>
              </a:ext>
            </a:extLst>
          </p:cNvPr>
          <p:cNvSpPr/>
          <p:nvPr/>
        </p:nvSpPr>
        <p:spPr>
          <a:xfrm>
            <a:off x="8463356" y="4620127"/>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34</a:t>
            </a:r>
            <a:endParaRPr lang="fr-FR" sz="1200" dirty="0">
              <a:solidFill>
                <a:schemeClr val="tx1"/>
              </a:solidFill>
            </a:endParaRPr>
          </a:p>
        </p:txBody>
      </p:sp>
    </p:spTree>
    <p:extLst>
      <p:ext uri="{BB962C8B-B14F-4D97-AF65-F5344CB8AC3E}">
        <p14:creationId xmlns:p14="http://schemas.microsoft.com/office/powerpoint/2010/main" val="4020005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F4DF080-A521-F4E1-0D1F-F476BB308B90}"/>
              </a:ext>
            </a:extLst>
          </p:cNvPr>
          <p:cNvSpPr txBox="1"/>
          <p:nvPr/>
        </p:nvSpPr>
        <p:spPr>
          <a:xfrm>
            <a:off x="487179" y="604808"/>
            <a:ext cx="1319592" cy="307777"/>
          </a:xfrm>
          <a:prstGeom prst="rect">
            <a:avLst/>
          </a:prstGeom>
          <a:noFill/>
        </p:spPr>
        <p:txBody>
          <a:bodyPr wrap="none" rtlCol="0">
            <a:spAutoFit/>
          </a:bodyPr>
          <a:lstStyle/>
          <a:p>
            <a:r>
              <a:rPr lang="fr-FR" b="1" dirty="0">
                <a:solidFill>
                  <a:srgbClr val="0070C0"/>
                </a:solidFill>
                <a:latin typeface="MS PGothic" panose="020B0600070205080204" pitchFamily="34" charset="-128"/>
                <a:ea typeface="MS PGothic" panose="020B0600070205080204" pitchFamily="34" charset="-128"/>
              </a:rPr>
              <a:t>Automatisation</a:t>
            </a:r>
          </a:p>
        </p:txBody>
      </p:sp>
      <p:sp>
        <p:nvSpPr>
          <p:cNvPr id="3" name="Oval 2">
            <a:extLst>
              <a:ext uri="{FF2B5EF4-FFF2-40B4-BE49-F238E27FC236}">
                <a16:creationId xmlns:a16="http://schemas.microsoft.com/office/drawing/2014/main" id="{9A511A30-796B-31AF-ADCA-B76B40CFCB1D}"/>
              </a:ext>
            </a:extLst>
          </p:cNvPr>
          <p:cNvSpPr/>
          <p:nvPr/>
        </p:nvSpPr>
        <p:spPr>
          <a:xfrm>
            <a:off x="8463356" y="4620127"/>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35</a:t>
            </a:r>
            <a:endParaRPr lang="fr-FR" sz="1200" dirty="0">
              <a:solidFill>
                <a:schemeClr val="tx1"/>
              </a:solidFill>
            </a:endParaRPr>
          </a:p>
        </p:txBody>
      </p:sp>
      <p:pic>
        <p:nvPicPr>
          <p:cNvPr id="8" name="Picture 1882780008">
            <a:extLst>
              <a:ext uri="{FF2B5EF4-FFF2-40B4-BE49-F238E27FC236}">
                <a16:creationId xmlns:a16="http://schemas.microsoft.com/office/drawing/2014/main" id="{6B32F7AE-D650-AA0C-6327-EB261E702EC1}"/>
              </a:ext>
            </a:extLst>
          </p:cNvPr>
          <p:cNvPicPr>
            <a:picLocks noChangeAspect="1"/>
          </p:cNvPicPr>
          <p:nvPr/>
        </p:nvPicPr>
        <p:blipFill rotWithShape="1">
          <a:blip r:embed="rId3"/>
          <a:srcRect l="76853" t="14775"/>
          <a:stretch/>
        </p:blipFill>
        <p:spPr>
          <a:xfrm>
            <a:off x="3454781" y="836957"/>
            <a:ext cx="2234438" cy="4127059"/>
          </a:xfrm>
          <a:prstGeom prst="rect">
            <a:avLst/>
          </a:prstGeom>
          <a:ln w="9525" cap="flat" cmpd="sng" algn="ctr">
            <a:solidFill>
              <a:srgbClr val="00206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sp>
        <p:nvSpPr>
          <p:cNvPr id="9" name="Flèche : en arc 8">
            <a:extLst>
              <a:ext uri="{FF2B5EF4-FFF2-40B4-BE49-F238E27FC236}">
                <a16:creationId xmlns:a16="http://schemas.microsoft.com/office/drawing/2014/main" id="{02EC20F6-B77A-49A7-A132-A56D3758B14B}"/>
              </a:ext>
            </a:extLst>
          </p:cNvPr>
          <p:cNvSpPr/>
          <p:nvPr/>
        </p:nvSpPr>
        <p:spPr>
          <a:xfrm>
            <a:off x="870190" y="1813618"/>
            <a:ext cx="936581" cy="895206"/>
          </a:xfrm>
          <a:prstGeom prst="circularArrow">
            <a:avLst/>
          </a:prstGeom>
          <a:solidFill>
            <a:srgbClr val="2970FF"/>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solidFill>
                <a:schemeClr val="tx1"/>
              </a:solidFill>
            </a:endParaRPr>
          </a:p>
        </p:txBody>
      </p:sp>
      <p:sp>
        <p:nvSpPr>
          <p:cNvPr id="12" name="Flèche : en arc 11">
            <a:extLst>
              <a:ext uri="{FF2B5EF4-FFF2-40B4-BE49-F238E27FC236}">
                <a16:creationId xmlns:a16="http://schemas.microsoft.com/office/drawing/2014/main" id="{2C655B51-2599-653B-7029-BE96DF54B577}"/>
              </a:ext>
            </a:extLst>
          </p:cNvPr>
          <p:cNvSpPr/>
          <p:nvPr/>
        </p:nvSpPr>
        <p:spPr>
          <a:xfrm rot="10800000">
            <a:off x="870191" y="1897265"/>
            <a:ext cx="936580" cy="895206"/>
          </a:xfrm>
          <a:prstGeom prst="circularArrow">
            <a:avLst/>
          </a:prstGeom>
          <a:solidFill>
            <a:srgbClr val="2970FF"/>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solidFill>
                <a:schemeClr val="tx1"/>
              </a:solidFill>
            </a:endParaRPr>
          </a:p>
        </p:txBody>
      </p:sp>
      <p:sp>
        <p:nvSpPr>
          <p:cNvPr id="13" name="TextBox 6">
            <a:extLst>
              <a:ext uri="{FF2B5EF4-FFF2-40B4-BE49-F238E27FC236}">
                <a16:creationId xmlns:a16="http://schemas.microsoft.com/office/drawing/2014/main" id="{B7DAA35A-0681-C4EC-B53E-7FF82AABFFEC}"/>
              </a:ext>
            </a:extLst>
          </p:cNvPr>
          <p:cNvSpPr txBox="1"/>
          <p:nvPr/>
        </p:nvSpPr>
        <p:spPr>
          <a:xfrm>
            <a:off x="886197" y="2792471"/>
            <a:ext cx="1024404" cy="523220"/>
          </a:xfrm>
          <a:prstGeom prst="rect">
            <a:avLst/>
          </a:prstGeom>
          <a:noFill/>
        </p:spPr>
        <p:txBody>
          <a:bodyPr wrap="square" rtlCol="0">
            <a:spAutoFit/>
          </a:bodyPr>
          <a:lstStyle/>
          <a:p>
            <a:r>
              <a:rPr lang="fr-FR" b="1" dirty="0">
                <a:solidFill>
                  <a:srgbClr val="2970FF"/>
                </a:solidFill>
                <a:latin typeface="MS PGothic" panose="020B0600070205080204" pitchFamily="34" charset="-128"/>
                <a:ea typeface="MS PGothic" panose="020B0600070205080204" pitchFamily="34" charset="-128"/>
              </a:rPr>
              <a:t>Chaine de processus</a:t>
            </a:r>
          </a:p>
        </p:txBody>
      </p:sp>
    </p:spTree>
    <p:extLst>
      <p:ext uri="{BB962C8B-B14F-4D97-AF65-F5344CB8AC3E}">
        <p14:creationId xmlns:p14="http://schemas.microsoft.com/office/powerpoint/2010/main" val="4278769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F4DF080-A521-F4E1-0D1F-F476BB308B90}"/>
              </a:ext>
            </a:extLst>
          </p:cNvPr>
          <p:cNvSpPr txBox="1"/>
          <p:nvPr/>
        </p:nvSpPr>
        <p:spPr>
          <a:xfrm>
            <a:off x="487179" y="604808"/>
            <a:ext cx="1250663" cy="307777"/>
          </a:xfrm>
          <a:prstGeom prst="rect">
            <a:avLst/>
          </a:prstGeom>
          <a:noFill/>
        </p:spPr>
        <p:txBody>
          <a:bodyPr wrap="none" rtlCol="0">
            <a:spAutoFit/>
          </a:bodyPr>
          <a:lstStyle/>
          <a:p>
            <a:r>
              <a:rPr lang="fr-FR" b="1" dirty="0">
                <a:solidFill>
                  <a:srgbClr val="0070C0"/>
                </a:solidFill>
                <a:latin typeface="MS PGothic" panose="020B0600070205080204" pitchFamily="34" charset="-128"/>
                <a:ea typeface="MS PGothic" panose="020B0600070205080204" pitchFamily="34" charset="-128"/>
              </a:rPr>
              <a:t>Requêtes </a:t>
            </a:r>
            <a:r>
              <a:rPr lang="fr-FR" b="1" dirty="0" err="1">
                <a:solidFill>
                  <a:srgbClr val="0070C0"/>
                </a:solidFill>
                <a:latin typeface="MS PGothic" panose="020B0600070205080204" pitchFamily="34" charset="-128"/>
                <a:ea typeface="MS PGothic" panose="020B0600070205080204" pitchFamily="34" charset="-128"/>
              </a:rPr>
              <a:t>BEx</a:t>
            </a:r>
            <a:endParaRPr lang="fr-FR" b="1" dirty="0">
              <a:solidFill>
                <a:srgbClr val="0070C0"/>
              </a:solidFill>
              <a:latin typeface="MS PGothic" panose="020B0600070205080204" pitchFamily="34" charset="-128"/>
              <a:ea typeface="MS PGothic" panose="020B0600070205080204" pitchFamily="34" charset="-128"/>
            </a:endParaRPr>
          </a:p>
        </p:txBody>
      </p:sp>
      <p:sp>
        <p:nvSpPr>
          <p:cNvPr id="3" name="Oval 2">
            <a:extLst>
              <a:ext uri="{FF2B5EF4-FFF2-40B4-BE49-F238E27FC236}">
                <a16:creationId xmlns:a16="http://schemas.microsoft.com/office/drawing/2014/main" id="{9A511A30-796B-31AF-ADCA-B76B40CFCB1D}"/>
              </a:ext>
            </a:extLst>
          </p:cNvPr>
          <p:cNvSpPr/>
          <p:nvPr/>
        </p:nvSpPr>
        <p:spPr>
          <a:xfrm>
            <a:off x="8463356" y="4620127"/>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36</a:t>
            </a:r>
            <a:endParaRPr lang="fr-FR" sz="1200" dirty="0">
              <a:solidFill>
                <a:schemeClr val="tx1"/>
              </a:solidFill>
            </a:endParaRPr>
          </a:p>
        </p:txBody>
      </p:sp>
      <p:pic>
        <p:nvPicPr>
          <p:cNvPr id="2" name="Picture 512328142">
            <a:extLst>
              <a:ext uri="{FF2B5EF4-FFF2-40B4-BE49-F238E27FC236}">
                <a16:creationId xmlns:a16="http://schemas.microsoft.com/office/drawing/2014/main" id="{55D916F6-C827-4C7F-E384-0F422E73C41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8031" y="912585"/>
            <a:ext cx="6615325" cy="3838459"/>
          </a:xfrm>
          <a:prstGeom prst="rect">
            <a:avLst/>
          </a:prstGeom>
          <a:ln w="9525" cap="flat" cmpd="sng" algn="ctr">
            <a:solidFill>
              <a:srgbClr val="00206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p:spPr>
      </p:pic>
      <p:pic>
        <p:nvPicPr>
          <p:cNvPr id="3078" name="Picture 6" descr="How to Join Two Tables in SQL | LearnSQL.com">
            <a:extLst>
              <a:ext uri="{FF2B5EF4-FFF2-40B4-BE49-F238E27FC236}">
                <a16:creationId xmlns:a16="http://schemas.microsoft.com/office/drawing/2014/main" id="{319A2D75-C5F0-3D9B-CF50-E4F58C45E7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638" t="8502" r="24765" b="8019"/>
          <a:stretch/>
        </p:blipFill>
        <p:spPr bwMode="auto">
          <a:xfrm>
            <a:off x="544708" y="1992042"/>
            <a:ext cx="772662" cy="731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14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B64AB64D-4243-C965-4DB8-426DBF12CB42}"/>
              </a:ext>
            </a:extLst>
          </p:cNvPr>
          <p:cNvPicPr>
            <a:picLocks noChangeAspect="1"/>
          </p:cNvPicPr>
          <p:nvPr/>
        </p:nvPicPr>
        <p:blipFill rotWithShape="1">
          <a:blip r:embed="rId3"/>
          <a:srcRect l="934"/>
          <a:stretch/>
        </p:blipFill>
        <p:spPr bwMode="auto">
          <a:xfrm>
            <a:off x="2504333" y="604807"/>
            <a:ext cx="5927781" cy="4204259"/>
          </a:xfrm>
          <a:prstGeom prst="rect">
            <a:avLst/>
          </a:prstGeom>
          <a:ln>
            <a:solidFill>
              <a:srgbClr val="002060"/>
            </a:solid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CF4DF080-A521-F4E1-0D1F-F476BB308B90}"/>
              </a:ext>
            </a:extLst>
          </p:cNvPr>
          <p:cNvSpPr txBox="1"/>
          <p:nvPr/>
        </p:nvSpPr>
        <p:spPr>
          <a:xfrm>
            <a:off x="487179" y="604808"/>
            <a:ext cx="1864613" cy="307777"/>
          </a:xfrm>
          <a:prstGeom prst="rect">
            <a:avLst/>
          </a:prstGeom>
          <a:noFill/>
        </p:spPr>
        <p:txBody>
          <a:bodyPr wrap="none" rtlCol="0">
            <a:spAutoFit/>
          </a:bodyPr>
          <a:lstStyle/>
          <a:p>
            <a:r>
              <a:rPr lang="fr-FR" b="1" dirty="0">
                <a:solidFill>
                  <a:srgbClr val="0070C0"/>
                </a:solidFill>
                <a:latin typeface="MS PGothic" panose="020B0600070205080204" pitchFamily="34" charset="-128"/>
                <a:ea typeface="MS PGothic" panose="020B0600070205080204" pitchFamily="34" charset="-128"/>
              </a:rPr>
              <a:t>Création des variables</a:t>
            </a:r>
          </a:p>
        </p:txBody>
      </p:sp>
      <p:sp>
        <p:nvSpPr>
          <p:cNvPr id="3" name="Oval 2">
            <a:extLst>
              <a:ext uri="{FF2B5EF4-FFF2-40B4-BE49-F238E27FC236}">
                <a16:creationId xmlns:a16="http://schemas.microsoft.com/office/drawing/2014/main" id="{9A511A30-796B-31AF-ADCA-B76B40CFCB1D}"/>
              </a:ext>
            </a:extLst>
          </p:cNvPr>
          <p:cNvSpPr/>
          <p:nvPr/>
        </p:nvSpPr>
        <p:spPr>
          <a:xfrm>
            <a:off x="8463356" y="4620127"/>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37</a:t>
            </a:r>
            <a:endParaRPr lang="fr-FR" sz="1200" dirty="0">
              <a:solidFill>
                <a:schemeClr val="tx1"/>
              </a:solidFill>
            </a:endParaRPr>
          </a:p>
        </p:txBody>
      </p:sp>
      <p:sp>
        <p:nvSpPr>
          <p:cNvPr id="5" name="Rectangle 4">
            <a:extLst>
              <a:ext uri="{FF2B5EF4-FFF2-40B4-BE49-F238E27FC236}">
                <a16:creationId xmlns:a16="http://schemas.microsoft.com/office/drawing/2014/main" id="{A1391EEF-DDA7-0E05-74A0-AC32CFA5359D}"/>
              </a:ext>
            </a:extLst>
          </p:cNvPr>
          <p:cNvSpPr/>
          <p:nvPr/>
        </p:nvSpPr>
        <p:spPr>
          <a:xfrm>
            <a:off x="4958890" y="2716875"/>
            <a:ext cx="1362397" cy="1555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10450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84E9698-1123-ED85-1DD2-4569DFCF1132}"/>
              </a:ext>
            </a:extLst>
          </p:cNvPr>
          <p:cNvPicPr>
            <a:picLocks noChangeAspect="1"/>
          </p:cNvPicPr>
          <p:nvPr/>
        </p:nvPicPr>
        <p:blipFill>
          <a:blip r:embed="rId3"/>
          <a:stretch>
            <a:fillRect/>
          </a:stretch>
        </p:blipFill>
        <p:spPr>
          <a:xfrm>
            <a:off x="342051" y="584710"/>
            <a:ext cx="8459898" cy="4430871"/>
          </a:xfrm>
          <a:prstGeom prst="rect">
            <a:avLst/>
          </a:prstGeom>
          <a:ln>
            <a:solidFill>
              <a:srgbClr val="002060"/>
            </a:solidFill>
          </a:ln>
        </p:spPr>
      </p:pic>
      <p:sp>
        <p:nvSpPr>
          <p:cNvPr id="2" name="TextBox 1">
            <a:extLst>
              <a:ext uri="{FF2B5EF4-FFF2-40B4-BE49-F238E27FC236}">
                <a16:creationId xmlns:a16="http://schemas.microsoft.com/office/drawing/2014/main" id="{A3684896-ECFC-DAB6-DD7D-8628AED64871}"/>
              </a:ext>
            </a:extLst>
          </p:cNvPr>
          <p:cNvSpPr txBox="1"/>
          <p:nvPr/>
        </p:nvSpPr>
        <p:spPr>
          <a:xfrm>
            <a:off x="404677" y="202426"/>
            <a:ext cx="3106941" cy="307777"/>
          </a:xfrm>
          <a:prstGeom prst="rect">
            <a:avLst/>
          </a:prstGeom>
          <a:noFill/>
        </p:spPr>
        <p:txBody>
          <a:bodyPr wrap="none" rtlCol="0">
            <a:spAutoFit/>
          </a:bodyPr>
          <a:lstStyle/>
          <a:p>
            <a:r>
              <a:rPr lang="fr-FR" b="1" dirty="0">
                <a:solidFill>
                  <a:srgbClr val="0070C0"/>
                </a:solidFill>
                <a:latin typeface="MS PGothic" panose="020B0600070205080204" pitchFamily="34" charset="-128"/>
                <a:ea typeface="MS PGothic" panose="020B0600070205080204" pitchFamily="34" charset="-128"/>
              </a:rPr>
              <a:t>SAC - Story : Répartition des volumes</a:t>
            </a:r>
          </a:p>
        </p:txBody>
      </p:sp>
      <p:sp>
        <p:nvSpPr>
          <p:cNvPr id="3" name="Oval 2">
            <a:extLst>
              <a:ext uri="{FF2B5EF4-FFF2-40B4-BE49-F238E27FC236}">
                <a16:creationId xmlns:a16="http://schemas.microsoft.com/office/drawing/2014/main" id="{40726EE4-C810-4FB6-BDB1-605388856626}"/>
              </a:ext>
            </a:extLst>
          </p:cNvPr>
          <p:cNvSpPr/>
          <p:nvPr/>
        </p:nvSpPr>
        <p:spPr>
          <a:xfrm>
            <a:off x="8566484" y="49565"/>
            <a:ext cx="486409" cy="4606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38</a:t>
            </a:r>
            <a:endParaRPr lang="fr-FR" sz="1200" dirty="0">
              <a:solidFill>
                <a:schemeClr val="tx1"/>
              </a:solidFill>
            </a:endParaRPr>
          </a:p>
        </p:txBody>
      </p:sp>
      <p:sp>
        <p:nvSpPr>
          <p:cNvPr id="4" name="Rectangle 3">
            <a:extLst>
              <a:ext uri="{FF2B5EF4-FFF2-40B4-BE49-F238E27FC236}">
                <a16:creationId xmlns:a16="http://schemas.microsoft.com/office/drawing/2014/main" id="{F0189C97-7BC4-C921-3598-206F890D31E0}"/>
              </a:ext>
            </a:extLst>
          </p:cNvPr>
          <p:cNvSpPr/>
          <p:nvPr/>
        </p:nvSpPr>
        <p:spPr>
          <a:xfrm>
            <a:off x="1958147" y="2482850"/>
            <a:ext cx="2317750" cy="2324100"/>
          </a:xfrm>
          <a:prstGeom prst="rect">
            <a:avLst/>
          </a:prstGeom>
          <a:noFill/>
          <a:ln>
            <a:solidFill>
              <a:srgbClr val="437DA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solidFill>
                <a:srgbClr val="FF0000"/>
              </a:solidFill>
            </a:endParaRPr>
          </a:p>
        </p:txBody>
      </p:sp>
      <p:sp>
        <p:nvSpPr>
          <p:cNvPr id="5" name="Rectangle 4">
            <a:extLst>
              <a:ext uri="{FF2B5EF4-FFF2-40B4-BE49-F238E27FC236}">
                <a16:creationId xmlns:a16="http://schemas.microsoft.com/office/drawing/2014/main" id="{28863198-510E-A9AD-9BD3-92A26D9916CA}"/>
              </a:ext>
            </a:extLst>
          </p:cNvPr>
          <p:cNvSpPr/>
          <p:nvPr/>
        </p:nvSpPr>
        <p:spPr>
          <a:xfrm>
            <a:off x="4275896" y="2482849"/>
            <a:ext cx="3972753" cy="2532731"/>
          </a:xfrm>
          <a:prstGeom prst="rect">
            <a:avLst/>
          </a:prstGeom>
          <a:noFill/>
          <a:ln>
            <a:solidFill>
              <a:srgbClr val="437DA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solidFill>
                <a:srgbClr val="FF0000"/>
              </a:solidFill>
            </a:endParaRPr>
          </a:p>
        </p:txBody>
      </p:sp>
      <p:sp>
        <p:nvSpPr>
          <p:cNvPr id="6" name="Rectangle 5">
            <a:extLst>
              <a:ext uri="{FF2B5EF4-FFF2-40B4-BE49-F238E27FC236}">
                <a16:creationId xmlns:a16="http://schemas.microsoft.com/office/drawing/2014/main" id="{7070FC6B-8432-0433-E66B-5593566ADDF8}"/>
              </a:ext>
            </a:extLst>
          </p:cNvPr>
          <p:cNvSpPr/>
          <p:nvPr/>
        </p:nvSpPr>
        <p:spPr>
          <a:xfrm>
            <a:off x="4324350" y="2622549"/>
            <a:ext cx="146050" cy="171451"/>
          </a:xfrm>
          <a:prstGeom prst="rect">
            <a:avLst/>
          </a:prstGeom>
          <a:noFill/>
          <a:ln>
            <a:solidFill>
              <a:srgbClr val="437DA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solidFill>
                <a:srgbClr val="FF0000"/>
              </a:solidFill>
            </a:endParaRPr>
          </a:p>
        </p:txBody>
      </p:sp>
      <p:sp>
        <p:nvSpPr>
          <p:cNvPr id="7" name="Rectangle 6">
            <a:extLst>
              <a:ext uri="{FF2B5EF4-FFF2-40B4-BE49-F238E27FC236}">
                <a16:creationId xmlns:a16="http://schemas.microsoft.com/office/drawing/2014/main" id="{C7A7BE68-6803-5215-D4B1-112C8539999E}"/>
              </a:ext>
            </a:extLst>
          </p:cNvPr>
          <p:cNvSpPr/>
          <p:nvPr/>
        </p:nvSpPr>
        <p:spPr>
          <a:xfrm>
            <a:off x="2000250" y="2622549"/>
            <a:ext cx="146050" cy="171451"/>
          </a:xfrm>
          <a:prstGeom prst="rect">
            <a:avLst/>
          </a:prstGeom>
          <a:noFill/>
          <a:ln>
            <a:solidFill>
              <a:srgbClr val="437DA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solidFill>
                <a:srgbClr val="FF0000"/>
              </a:solidFill>
            </a:endParaRPr>
          </a:p>
        </p:txBody>
      </p:sp>
    </p:spTree>
    <p:extLst>
      <p:ext uri="{BB962C8B-B14F-4D97-AF65-F5344CB8AC3E}">
        <p14:creationId xmlns:p14="http://schemas.microsoft.com/office/powerpoint/2010/main" val="2153965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49B715-0B7C-C70B-A0EF-73F116F658C8}"/>
              </a:ext>
            </a:extLst>
          </p:cNvPr>
          <p:cNvSpPr txBox="1"/>
          <p:nvPr/>
        </p:nvSpPr>
        <p:spPr>
          <a:xfrm>
            <a:off x="397801" y="174531"/>
            <a:ext cx="3106941" cy="307777"/>
          </a:xfrm>
          <a:prstGeom prst="rect">
            <a:avLst/>
          </a:prstGeom>
          <a:noFill/>
        </p:spPr>
        <p:txBody>
          <a:bodyPr wrap="none" rtlCol="0">
            <a:spAutoFit/>
          </a:bodyPr>
          <a:lstStyle/>
          <a:p>
            <a:r>
              <a:rPr lang="fr-FR" b="1" dirty="0">
                <a:solidFill>
                  <a:srgbClr val="0070C0"/>
                </a:solidFill>
                <a:latin typeface="MS PGothic" panose="020B0600070205080204" pitchFamily="34" charset="-128"/>
                <a:ea typeface="MS PGothic" panose="020B0600070205080204" pitchFamily="34" charset="-128"/>
              </a:rPr>
              <a:t>SAC - Story : Répartition des volumes</a:t>
            </a:r>
          </a:p>
        </p:txBody>
      </p:sp>
      <p:pic>
        <p:nvPicPr>
          <p:cNvPr id="4" name="Picture 3">
            <a:extLst>
              <a:ext uri="{FF2B5EF4-FFF2-40B4-BE49-F238E27FC236}">
                <a16:creationId xmlns:a16="http://schemas.microsoft.com/office/drawing/2014/main" id="{7506332C-1E73-9902-3AD0-6A616C0FD347}"/>
              </a:ext>
            </a:extLst>
          </p:cNvPr>
          <p:cNvPicPr>
            <a:picLocks noChangeAspect="1"/>
          </p:cNvPicPr>
          <p:nvPr/>
        </p:nvPicPr>
        <p:blipFill>
          <a:blip r:embed="rId3"/>
          <a:stretch>
            <a:fillRect/>
          </a:stretch>
        </p:blipFill>
        <p:spPr>
          <a:xfrm>
            <a:off x="390204" y="536265"/>
            <a:ext cx="8363592" cy="4432704"/>
          </a:xfrm>
          <a:prstGeom prst="rect">
            <a:avLst/>
          </a:prstGeom>
          <a:ln>
            <a:solidFill>
              <a:srgbClr val="002060"/>
            </a:solidFill>
          </a:ln>
        </p:spPr>
      </p:pic>
      <p:sp>
        <p:nvSpPr>
          <p:cNvPr id="5" name="Oval 4">
            <a:extLst>
              <a:ext uri="{FF2B5EF4-FFF2-40B4-BE49-F238E27FC236}">
                <a16:creationId xmlns:a16="http://schemas.microsoft.com/office/drawing/2014/main" id="{A8003822-6859-80BE-88AE-2FE68AF1E372}"/>
              </a:ext>
            </a:extLst>
          </p:cNvPr>
          <p:cNvSpPr/>
          <p:nvPr/>
        </p:nvSpPr>
        <p:spPr>
          <a:xfrm>
            <a:off x="8502851" y="28546"/>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39</a:t>
            </a:r>
            <a:endParaRPr lang="fr-FR" sz="1200" dirty="0">
              <a:solidFill>
                <a:schemeClr val="tx1"/>
              </a:solidFill>
            </a:endParaRPr>
          </a:p>
        </p:txBody>
      </p:sp>
      <p:sp>
        <p:nvSpPr>
          <p:cNvPr id="3" name="Rectangle 2">
            <a:extLst>
              <a:ext uri="{FF2B5EF4-FFF2-40B4-BE49-F238E27FC236}">
                <a16:creationId xmlns:a16="http://schemas.microsoft.com/office/drawing/2014/main" id="{BF4C47F6-74EE-371B-66FF-6985349719F1}"/>
              </a:ext>
            </a:extLst>
          </p:cNvPr>
          <p:cNvSpPr/>
          <p:nvPr/>
        </p:nvSpPr>
        <p:spPr>
          <a:xfrm>
            <a:off x="2000250" y="1003300"/>
            <a:ext cx="2317750" cy="1924050"/>
          </a:xfrm>
          <a:prstGeom prst="rect">
            <a:avLst/>
          </a:prstGeom>
          <a:noFill/>
          <a:ln>
            <a:solidFill>
              <a:srgbClr val="437DA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solidFill>
                <a:srgbClr val="FF0000"/>
              </a:solidFill>
            </a:endParaRPr>
          </a:p>
        </p:txBody>
      </p:sp>
      <p:sp>
        <p:nvSpPr>
          <p:cNvPr id="6" name="Rectangle 5">
            <a:extLst>
              <a:ext uri="{FF2B5EF4-FFF2-40B4-BE49-F238E27FC236}">
                <a16:creationId xmlns:a16="http://schemas.microsoft.com/office/drawing/2014/main" id="{E1872B51-6400-7AF7-4509-9D4E1C58A95B}"/>
              </a:ext>
            </a:extLst>
          </p:cNvPr>
          <p:cNvSpPr/>
          <p:nvPr/>
        </p:nvSpPr>
        <p:spPr>
          <a:xfrm>
            <a:off x="4318000" y="1454150"/>
            <a:ext cx="3860800" cy="1473200"/>
          </a:xfrm>
          <a:prstGeom prst="rect">
            <a:avLst/>
          </a:prstGeom>
          <a:noFill/>
          <a:ln>
            <a:solidFill>
              <a:srgbClr val="437DA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solidFill>
                <a:srgbClr val="FF0000"/>
              </a:solidFill>
            </a:endParaRPr>
          </a:p>
        </p:txBody>
      </p:sp>
    </p:spTree>
    <p:extLst>
      <p:ext uri="{BB962C8B-B14F-4D97-AF65-F5344CB8AC3E}">
        <p14:creationId xmlns:p14="http://schemas.microsoft.com/office/powerpoint/2010/main" val="2186784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4" name="TextBox 3">
            <a:extLst>
              <a:ext uri="{FF2B5EF4-FFF2-40B4-BE49-F238E27FC236}">
                <a16:creationId xmlns:a16="http://schemas.microsoft.com/office/drawing/2014/main" id="{4C40046F-AA15-45D1-DE2D-D838445D529D}"/>
              </a:ext>
            </a:extLst>
          </p:cNvPr>
          <p:cNvSpPr txBox="1"/>
          <p:nvPr/>
        </p:nvSpPr>
        <p:spPr>
          <a:xfrm>
            <a:off x="378258" y="707884"/>
            <a:ext cx="4572000" cy="400110"/>
          </a:xfrm>
          <a:prstGeom prst="rect">
            <a:avLst/>
          </a:prstGeom>
          <a:noFill/>
        </p:spPr>
        <p:txBody>
          <a:bodyPr wrap="square">
            <a:spAutoFit/>
          </a:bodyPr>
          <a:lstStyle/>
          <a:p>
            <a:r>
              <a:rPr lang="fr-FR" sz="2000" dirty="0">
                <a:solidFill>
                  <a:srgbClr val="002060"/>
                </a:solidFill>
                <a:latin typeface="Open Sans ExtraBold"/>
                <a:ea typeface="Open Sans ExtraBold"/>
                <a:cs typeface="Open Sans ExtraBold"/>
              </a:rPr>
              <a:t>Organisme d’accueil</a:t>
            </a:r>
          </a:p>
        </p:txBody>
      </p:sp>
      <p:sp>
        <p:nvSpPr>
          <p:cNvPr id="5" name="TextBox 4">
            <a:extLst>
              <a:ext uri="{FF2B5EF4-FFF2-40B4-BE49-F238E27FC236}">
                <a16:creationId xmlns:a16="http://schemas.microsoft.com/office/drawing/2014/main" id="{B5B33094-7E81-FCF5-390F-DE2E2DDAE4D7}"/>
              </a:ext>
            </a:extLst>
          </p:cNvPr>
          <p:cNvSpPr txBox="1"/>
          <p:nvPr/>
        </p:nvSpPr>
        <p:spPr>
          <a:xfrm>
            <a:off x="559166" y="1267269"/>
            <a:ext cx="3506296" cy="954107"/>
          </a:xfrm>
          <a:prstGeom prst="rect">
            <a:avLst/>
          </a:prstGeom>
          <a:noFill/>
        </p:spPr>
        <p:txBody>
          <a:bodyPr wrap="square" rtlCol="0">
            <a:spAutoFit/>
          </a:bodyPr>
          <a:lstStyle/>
          <a:p>
            <a:r>
              <a:rPr lang="fr-FR" b="1" i="0" dirty="0" err="1">
                <a:solidFill>
                  <a:srgbClr val="0070C0"/>
                </a:solidFill>
                <a:effectLst/>
                <a:latin typeface="Söhne"/>
              </a:rPr>
              <a:t>Inetum</a:t>
            </a:r>
            <a:r>
              <a:rPr lang="fr-FR" b="1" i="0" dirty="0">
                <a:solidFill>
                  <a:srgbClr val="0070C0"/>
                </a:solidFill>
                <a:effectLst/>
                <a:latin typeface="Söhne"/>
              </a:rPr>
              <a:t> Business Solutions (anciennement </a:t>
            </a:r>
            <a:r>
              <a:rPr lang="fr-FR" b="1" dirty="0" err="1">
                <a:solidFill>
                  <a:srgbClr val="0070C0"/>
                </a:solidFill>
                <a:latin typeface="Söhne"/>
              </a:rPr>
              <a:t>Valuepass</a:t>
            </a:r>
            <a:r>
              <a:rPr lang="fr-FR" b="1" dirty="0">
                <a:solidFill>
                  <a:srgbClr val="0070C0"/>
                </a:solidFill>
                <a:latin typeface="Söhne"/>
              </a:rPr>
              <a:t> Consulting) </a:t>
            </a:r>
            <a:r>
              <a:rPr lang="fr-FR" dirty="0">
                <a:solidFill>
                  <a:schemeClr val="tx1"/>
                </a:solidFill>
                <a:latin typeface="Söhne"/>
              </a:rPr>
              <a:t>est une entreprise de consulting et un intégrateur  à valeur ajoutée des solutions SAP en Afrique</a:t>
            </a:r>
          </a:p>
        </p:txBody>
      </p:sp>
      <p:pic>
        <p:nvPicPr>
          <p:cNvPr id="2052" name="Picture 4" descr="Une entreprise énergétique nationale | Inetum">
            <a:extLst>
              <a:ext uri="{FF2B5EF4-FFF2-40B4-BE49-F238E27FC236}">
                <a16:creationId xmlns:a16="http://schemas.microsoft.com/office/drawing/2014/main" id="{8E7470C7-749F-3E2C-5665-37ACCE635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5812" y="1479776"/>
            <a:ext cx="2952750" cy="15525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Diagram 8">
            <a:extLst>
              <a:ext uri="{FF2B5EF4-FFF2-40B4-BE49-F238E27FC236}">
                <a16:creationId xmlns:a16="http://schemas.microsoft.com/office/drawing/2014/main" id="{F2836506-0287-FE51-CED2-C4945733F6E6}"/>
              </a:ext>
            </a:extLst>
          </p:cNvPr>
          <p:cNvGraphicFramePr/>
          <p:nvPr>
            <p:extLst>
              <p:ext uri="{D42A27DB-BD31-4B8C-83A1-F6EECF244321}">
                <p14:modId xmlns:p14="http://schemas.microsoft.com/office/powerpoint/2010/main" val="2621283994"/>
              </p:ext>
            </p:extLst>
          </p:nvPr>
        </p:nvGraphicFramePr>
        <p:xfrm>
          <a:off x="-77982" y="2380651"/>
          <a:ext cx="5028240" cy="236823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a:extLst>
              <a:ext uri="{FF2B5EF4-FFF2-40B4-BE49-F238E27FC236}">
                <a16:creationId xmlns:a16="http://schemas.microsoft.com/office/drawing/2014/main" id="{A8D0D8C8-2758-2F9E-C171-0B42FC134825}"/>
              </a:ext>
            </a:extLst>
          </p:cNvPr>
          <p:cNvPicPr>
            <a:picLocks noChangeAspect="1"/>
          </p:cNvPicPr>
          <p:nvPr/>
        </p:nvPicPr>
        <p:blipFill rotWithShape="1">
          <a:blip r:embed="rId9"/>
          <a:srcRect t="35932" b="-716"/>
          <a:stretch/>
        </p:blipFill>
        <p:spPr>
          <a:xfrm>
            <a:off x="5074879" y="3032351"/>
            <a:ext cx="2965692" cy="895359"/>
          </a:xfrm>
          <a:prstGeom prst="rect">
            <a:avLst/>
          </a:prstGeom>
        </p:spPr>
      </p:pic>
      <p:pic>
        <p:nvPicPr>
          <p:cNvPr id="8" name="Picture 7">
            <a:extLst>
              <a:ext uri="{FF2B5EF4-FFF2-40B4-BE49-F238E27FC236}">
                <a16:creationId xmlns:a16="http://schemas.microsoft.com/office/drawing/2014/main" id="{D8878E18-52F6-5B2B-A984-A0AC542E92B9}"/>
              </a:ext>
            </a:extLst>
          </p:cNvPr>
          <p:cNvPicPr>
            <a:picLocks noChangeAspect="1"/>
          </p:cNvPicPr>
          <p:nvPr/>
        </p:nvPicPr>
        <p:blipFill>
          <a:blip r:embed="rId10"/>
          <a:stretch>
            <a:fillRect/>
          </a:stretch>
        </p:blipFill>
        <p:spPr>
          <a:xfrm>
            <a:off x="7393747" y="3032351"/>
            <a:ext cx="904816" cy="684455"/>
          </a:xfrm>
          <a:prstGeom prst="rect">
            <a:avLst/>
          </a:prstGeom>
        </p:spPr>
      </p:pic>
      <p:sp>
        <p:nvSpPr>
          <p:cNvPr id="2" name="Oval 1">
            <a:extLst>
              <a:ext uri="{FF2B5EF4-FFF2-40B4-BE49-F238E27FC236}">
                <a16:creationId xmlns:a16="http://schemas.microsoft.com/office/drawing/2014/main" id="{FD6ABCEB-10E0-9A11-E90A-97039A192993}"/>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4</a:t>
            </a:r>
            <a:endParaRPr lang="fr-FR" sz="1200" dirty="0">
              <a:solidFill>
                <a:schemeClr val="tx1"/>
              </a:solidFill>
            </a:endParaRPr>
          </a:p>
        </p:txBody>
      </p:sp>
    </p:spTree>
    <p:extLst>
      <p:ext uri="{BB962C8B-B14F-4D97-AF65-F5344CB8AC3E}">
        <p14:creationId xmlns:p14="http://schemas.microsoft.com/office/powerpoint/2010/main" val="234569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F7818-0070-33B6-EF9C-77DB0949555C}"/>
              </a:ext>
            </a:extLst>
          </p:cNvPr>
          <p:cNvSpPr>
            <a:spLocks noGrp="1"/>
          </p:cNvSpPr>
          <p:nvPr>
            <p:ph type="title"/>
          </p:nvPr>
        </p:nvSpPr>
        <p:spPr/>
        <p:txBody>
          <a:bodyPr/>
          <a:lstStyle/>
          <a:p>
            <a:endParaRPr lang="fr-FR"/>
          </a:p>
        </p:txBody>
      </p:sp>
      <p:sp>
        <p:nvSpPr>
          <p:cNvPr id="4" name="Subtitle 3">
            <a:extLst>
              <a:ext uri="{FF2B5EF4-FFF2-40B4-BE49-F238E27FC236}">
                <a16:creationId xmlns:a16="http://schemas.microsoft.com/office/drawing/2014/main" id="{599C7794-DCE5-2516-4BF6-18AE91A516C0}"/>
              </a:ext>
            </a:extLst>
          </p:cNvPr>
          <p:cNvSpPr>
            <a:spLocks noGrp="1"/>
          </p:cNvSpPr>
          <p:nvPr>
            <p:ph type="subTitle" idx="1"/>
          </p:nvPr>
        </p:nvSpPr>
        <p:spPr/>
        <p:txBody>
          <a:bodyPr/>
          <a:lstStyle/>
          <a:p>
            <a:endParaRPr lang="fr-FR"/>
          </a:p>
        </p:txBody>
      </p:sp>
      <p:pic>
        <p:nvPicPr>
          <p:cNvPr id="14" name="Picture 13">
            <a:extLst>
              <a:ext uri="{FF2B5EF4-FFF2-40B4-BE49-F238E27FC236}">
                <a16:creationId xmlns:a16="http://schemas.microsoft.com/office/drawing/2014/main" id="{02C2B4D5-6B0F-7938-880D-C560BB1F1AC5}"/>
              </a:ext>
            </a:extLst>
          </p:cNvPr>
          <p:cNvPicPr>
            <a:picLocks noChangeAspect="1"/>
          </p:cNvPicPr>
          <p:nvPr/>
        </p:nvPicPr>
        <p:blipFill rotWithShape="1">
          <a:blip r:embed="rId3"/>
          <a:srcRect t="14581"/>
          <a:stretch/>
        </p:blipFill>
        <p:spPr>
          <a:xfrm>
            <a:off x="797523" y="388949"/>
            <a:ext cx="7279422" cy="4656475"/>
          </a:xfrm>
          <a:prstGeom prst="rect">
            <a:avLst/>
          </a:prstGeom>
          <a:ln>
            <a:solidFill>
              <a:srgbClr val="002060"/>
            </a:solidFill>
          </a:ln>
        </p:spPr>
      </p:pic>
      <p:sp>
        <p:nvSpPr>
          <p:cNvPr id="5" name="TextBox 4">
            <a:extLst>
              <a:ext uri="{FF2B5EF4-FFF2-40B4-BE49-F238E27FC236}">
                <a16:creationId xmlns:a16="http://schemas.microsoft.com/office/drawing/2014/main" id="{AE94AD5E-918E-3313-204E-71F68351950F}"/>
              </a:ext>
            </a:extLst>
          </p:cNvPr>
          <p:cNvSpPr txBox="1"/>
          <p:nvPr/>
        </p:nvSpPr>
        <p:spPr>
          <a:xfrm>
            <a:off x="285169" y="95590"/>
            <a:ext cx="2569934" cy="307777"/>
          </a:xfrm>
          <a:prstGeom prst="rect">
            <a:avLst/>
          </a:prstGeom>
          <a:noFill/>
        </p:spPr>
        <p:txBody>
          <a:bodyPr wrap="none" rtlCol="0">
            <a:spAutoFit/>
          </a:bodyPr>
          <a:lstStyle/>
          <a:p>
            <a:r>
              <a:rPr lang="fr-FR" b="1" dirty="0">
                <a:solidFill>
                  <a:srgbClr val="0070C0"/>
                </a:solidFill>
                <a:latin typeface="MS PGothic" panose="020B0600070205080204" pitchFamily="34" charset="-128"/>
                <a:ea typeface="MS PGothic" panose="020B0600070205080204" pitchFamily="34" charset="-128"/>
              </a:rPr>
              <a:t>SAC - Story : Délai de livraison</a:t>
            </a:r>
          </a:p>
        </p:txBody>
      </p:sp>
      <p:sp>
        <p:nvSpPr>
          <p:cNvPr id="3" name="Oval 2">
            <a:extLst>
              <a:ext uri="{FF2B5EF4-FFF2-40B4-BE49-F238E27FC236}">
                <a16:creationId xmlns:a16="http://schemas.microsoft.com/office/drawing/2014/main" id="{AB939380-1563-4A90-7C4A-24C0D3E4DC25}"/>
              </a:ext>
            </a:extLst>
          </p:cNvPr>
          <p:cNvSpPr/>
          <p:nvPr/>
        </p:nvSpPr>
        <p:spPr>
          <a:xfrm>
            <a:off x="8449606" y="75628"/>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40</a:t>
            </a:r>
            <a:endParaRPr lang="fr-FR" sz="1200" dirty="0">
              <a:solidFill>
                <a:schemeClr val="tx1"/>
              </a:solidFill>
            </a:endParaRPr>
          </a:p>
        </p:txBody>
      </p:sp>
      <p:sp>
        <p:nvSpPr>
          <p:cNvPr id="6" name="Rectangle 5">
            <a:extLst>
              <a:ext uri="{FF2B5EF4-FFF2-40B4-BE49-F238E27FC236}">
                <a16:creationId xmlns:a16="http://schemas.microsoft.com/office/drawing/2014/main" id="{DCFF765A-2471-313E-9A31-BCC595F323E4}"/>
              </a:ext>
            </a:extLst>
          </p:cNvPr>
          <p:cNvSpPr/>
          <p:nvPr/>
        </p:nvSpPr>
        <p:spPr>
          <a:xfrm>
            <a:off x="2051050" y="1390650"/>
            <a:ext cx="2252855" cy="1924050"/>
          </a:xfrm>
          <a:prstGeom prst="rect">
            <a:avLst/>
          </a:prstGeom>
          <a:noFill/>
          <a:ln>
            <a:solidFill>
              <a:srgbClr val="437DAC"/>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solidFill>
                <a:srgbClr val="FF0000"/>
              </a:solidFill>
            </a:endParaRPr>
          </a:p>
        </p:txBody>
      </p:sp>
    </p:spTree>
    <p:extLst>
      <p:ext uri="{BB962C8B-B14F-4D97-AF65-F5344CB8AC3E}">
        <p14:creationId xmlns:p14="http://schemas.microsoft.com/office/powerpoint/2010/main" val="3314536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9637-8535-CE2C-9145-82007FDF5D1F}"/>
              </a:ext>
            </a:extLst>
          </p:cNvPr>
          <p:cNvSpPr>
            <a:spLocks noGrp="1"/>
          </p:cNvSpPr>
          <p:nvPr>
            <p:ph type="title"/>
          </p:nvPr>
        </p:nvSpPr>
        <p:spPr/>
        <p:txBody>
          <a:bodyPr/>
          <a:lstStyle/>
          <a:p>
            <a:endParaRPr lang="fr-FR"/>
          </a:p>
        </p:txBody>
      </p:sp>
      <p:sp>
        <p:nvSpPr>
          <p:cNvPr id="4" name="Subtitle 3">
            <a:extLst>
              <a:ext uri="{FF2B5EF4-FFF2-40B4-BE49-F238E27FC236}">
                <a16:creationId xmlns:a16="http://schemas.microsoft.com/office/drawing/2014/main" id="{B3650673-E087-9381-A38E-AEA28B06D127}"/>
              </a:ext>
            </a:extLst>
          </p:cNvPr>
          <p:cNvSpPr>
            <a:spLocks noGrp="1"/>
          </p:cNvSpPr>
          <p:nvPr>
            <p:ph type="subTitle" idx="1"/>
          </p:nvPr>
        </p:nvSpPr>
        <p:spPr/>
        <p:txBody>
          <a:bodyPr/>
          <a:lstStyle/>
          <a:p>
            <a:endParaRPr lang="fr-FR"/>
          </a:p>
        </p:txBody>
      </p:sp>
      <p:pic>
        <p:nvPicPr>
          <p:cNvPr id="6" name="Picture 5">
            <a:extLst>
              <a:ext uri="{FF2B5EF4-FFF2-40B4-BE49-F238E27FC236}">
                <a16:creationId xmlns:a16="http://schemas.microsoft.com/office/drawing/2014/main" id="{7DCED890-B91D-CB73-4112-7D40E285BE3C}"/>
              </a:ext>
            </a:extLst>
          </p:cNvPr>
          <p:cNvPicPr>
            <a:picLocks noChangeAspect="1"/>
          </p:cNvPicPr>
          <p:nvPr/>
        </p:nvPicPr>
        <p:blipFill>
          <a:blip r:embed="rId3"/>
          <a:stretch>
            <a:fillRect/>
          </a:stretch>
        </p:blipFill>
        <p:spPr>
          <a:xfrm>
            <a:off x="232650" y="556890"/>
            <a:ext cx="8699492" cy="4345119"/>
          </a:xfrm>
          <a:prstGeom prst="rect">
            <a:avLst/>
          </a:prstGeom>
          <a:ln>
            <a:solidFill>
              <a:srgbClr val="002060"/>
            </a:solidFill>
          </a:ln>
        </p:spPr>
      </p:pic>
      <p:sp>
        <p:nvSpPr>
          <p:cNvPr id="3" name="TextBox 2">
            <a:extLst>
              <a:ext uri="{FF2B5EF4-FFF2-40B4-BE49-F238E27FC236}">
                <a16:creationId xmlns:a16="http://schemas.microsoft.com/office/drawing/2014/main" id="{041D71FC-DAA7-307E-2543-227507FD0A9B}"/>
              </a:ext>
            </a:extLst>
          </p:cNvPr>
          <p:cNvSpPr txBox="1"/>
          <p:nvPr/>
        </p:nvSpPr>
        <p:spPr>
          <a:xfrm>
            <a:off x="370300" y="166629"/>
            <a:ext cx="4297971" cy="307777"/>
          </a:xfrm>
          <a:prstGeom prst="rect">
            <a:avLst/>
          </a:prstGeom>
          <a:noFill/>
        </p:spPr>
        <p:txBody>
          <a:bodyPr wrap="none" rtlCol="0">
            <a:spAutoFit/>
          </a:bodyPr>
          <a:lstStyle/>
          <a:p>
            <a:r>
              <a:rPr lang="fr-FR" b="1" dirty="0">
                <a:solidFill>
                  <a:srgbClr val="0070C0"/>
                </a:solidFill>
                <a:latin typeface="MS PGothic" panose="020B0600070205080204" pitchFamily="34" charset="-128"/>
                <a:ea typeface="MS PGothic" panose="020B0600070205080204" pitchFamily="34" charset="-128"/>
              </a:rPr>
              <a:t>BO - Rapport : Vue détaillée Cartes Autoentrepreneur</a:t>
            </a:r>
          </a:p>
        </p:txBody>
      </p:sp>
      <p:sp>
        <p:nvSpPr>
          <p:cNvPr id="5" name="Oval 4">
            <a:extLst>
              <a:ext uri="{FF2B5EF4-FFF2-40B4-BE49-F238E27FC236}">
                <a16:creationId xmlns:a16="http://schemas.microsoft.com/office/drawing/2014/main" id="{F3246C8C-9BFB-A658-F79B-1E7A3D754E99}"/>
              </a:ext>
            </a:extLst>
          </p:cNvPr>
          <p:cNvSpPr/>
          <p:nvPr/>
        </p:nvSpPr>
        <p:spPr>
          <a:xfrm>
            <a:off x="8449606" y="82496"/>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41</a:t>
            </a:r>
            <a:endParaRPr lang="fr-FR" sz="1200" dirty="0">
              <a:solidFill>
                <a:schemeClr val="tx1"/>
              </a:solidFill>
            </a:endParaRPr>
          </a:p>
        </p:txBody>
      </p:sp>
    </p:spTree>
    <p:extLst>
      <p:ext uri="{BB962C8B-B14F-4D97-AF65-F5344CB8AC3E}">
        <p14:creationId xmlns:p14="http://schemas.microsoft.com/office/powerpoint/2010/main" val="2019808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79637-8535-CE2C-9145-82007FDF5D1F}"/>
              </a:ext>
            </a:extLst>
          </p:cNvPr>
          <p:cNvSpPr>
            <a:spLocks noGrp="1"/>
          </p:cNvSpPr>
          <p:nvPr>
            <p:ph type="title"/>
          </p:nvPr>
        </p:nvSpPr>
        <p:spPr/>
        <p:txBody>
          <a:bodyPr/>
          <a:lstStyle/>
          <a:p>
            <a:endParaRPr lang="fr-FR"/>
          </a:p>
        </p:txBody>
      </p:sp>
      <p:sp>
        <p:nvSpPr>
          <p:cNvPr id="4" name="Subtitle 3">
            <a:extLst>
              <a:ext uri="{FF2B5EF4-FFF2-40B4-BE49-F238E27FC236}">
                <a16:creationId xmlns:a16="http://schemas.microsoft.com/office/drawing/2014/main" id="{B3650673-E087-9381-A38E-AEA28B06D127}"/>
              </a:ext>
            </a:extLst>
          </p:cNvPr>
          <p:cNvSpPr>
            <a:spLocks noGrp="1"/>
          </p:cNvSpPr>
          <p:nvPr>
            <p:ph type="subTitle" idx="1"/>
          </p:nvPr>
        </p:nvSpPr>
        <p:spPr/>
        <p:txBody>
          <a:bodyPr/>
          <a:lstStyle/>
          <a:p>
            <a:endParaRPr lang="fr-FR"/>
          </a:p>
        </p:txBody>
      </p:sp>
      <p:sp>
        <p:nvSpPr>
          <p:cNvPr id="3" name="TextBox 2">
            <a:extLst>
              <a:ext uri="{FF2B5EF4-FFF2-40B4-BE49-F238E27FC236}">
                <a16:creationId xmlns:a16="http://schemas.microsoft.com/office/drawing/2014/main" id="{041D71FC-DAA7-307E-2543-227507FD0A9B}"/>
              </a:ext>
            </a:extLst>
          </p:cNvPr>
          <p:cNvSpPr txBox="1"/>
          <p:nvPr/>
        </p:nvSpPr>
        <p:spPr>
          <a:xfrm>
            <a:off x="370300" y="166629"/>
            <a:ext cx="4419800" cy="307777"/>
          </a:xfrm>
          <a:prstGeom prst="rect">
            <a:avLst/>
          </a:prstGeom>
          <a:noFill/>
        </p:spPr>
        <p:txBody>
          <a:bodyPr wrap="none" rtlCol="0">
            <a:spAutoFit/>
          </a:bodyPr>
          <a:lstStyle/>
          <a:p>
            <a:r>
              <a:rPr lang="fr-FR" b="1" dirty="0">
                <a:solidFill>
                  <a:srgbClr val="0070C0"/>
                </a:solidFill>
                <a:latin typeface="MS PGothic" panose="020B0600070205080204" pitchFamily="34" charset="-128"/>
                <a:ea typeface="MS PGothic" panose="020B0600070205080204" pitchFamily="34" charset="-128"/>
              </a:rPr>
              <a:t>BO - Rapport : Ventes des produits de catégorie Colis</a:t>
            </a:r>
          </a:p>
        </p:txBody>
      </p:sp>
      <p:sp>
        <p:nvSpPr>
          <p:cNvPr id="5" name="Oval 4">
            <a:extLst>
              <a:ext uri="{FF2B5EF4-FFF2-40B4-BE49-F238E27FC236}">
                <a16:creationId xmlns:a16="http://schemas.microsoft.com/office/drawing/2014/main" id="{F3246C8C-9BFB-A658-F79B-1E7A3D754E99}"/>
              </a:ext>
            </a:extLst>
          </p:cNvPr>
          <p:cNvSpPr/>
          <p:nvPr/>
        </p:nvSpPr>
        <p:spPr>
          <a:xfrm>
            <a:off x="8449606" y="82496"/>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42</a:t>
            </a:r>
            <a:endParaRPr lang="fr-FR" sz="1200" dirty="0">
              <a:solidFill>
                <a:schemeClr val="tx1"/>
              </a:solidFill>
            </a:endParaRPr>
          </a:p>
        </p:txBody>
      </p:sp>
      <p:pic>
        <p:nvPicPr>
          <p:cNvPr id="7" name="Picture 1">
            <a:extLst>
              <a:ext uri="{FF2B5EF4-FFF2-40B4-BE49-F238E27FC236}">
                <a16:creationId xmlns:a16="http://schemas.microsoft.com/office/drawing/2014/main" id="{162EC44A-1903-A06C-5419-0656E7B04CC6}"/>
              </a:ext>
            </a:extLst>
          </p:cNvPr>
          <p:cNvPicPr>
            <a:picLocks noChangeAspect="1"/>
          </p:cNvPicPr>
          <p:nvPr/>
        </p:nvPicPr>
        <p:blipFill rotWithShape="1">
          <a:blip r:embed="rId3"/>
          <a:srcRect l="603" r="1086" b="8822"/>
          <a:stretch/>
        </p:blipFill>
        <p:spPr bwMode="auto">
          <a:xfrm>
            <a:off x="238284" y="713333"/>
            <a:ext cx="8667432" cy="4180121"/>
          </a:xfrm>
          <a:prstGeom prst="rect">
            <a:avLst/>
          </a:prstGeom>
          <a:ln w="9525" cap="flat" cmpd="sng" algn="ctr">
            <a:solidFill>
              <a:srgbClr val="002060"/>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3661CAF9-AA9B-A57B-E1BC-6E7748E12B30}"/>
              </a:ext>
            </a:extLst>
          </p:cNvPr>
          <p:cNvSpPr/>
          <p:nvPr/>
        </p:nvSpPr>
        <p:spPr>
          <a:xfrm>
            <a:off x="3631225" y="2803392"/>
            <a:ext cx="1264625" cy="2028957"/>
          </a:xfrm>
          <a:prstGeom prst="rect">
            <a:avLst/>
          </a:prstGeom>
          <a:noFill/>
          <a:ln>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solidFill>
                <a:srgbClr val="FF0000"/>
              </a:solidFill>
            </a:endParaRPr>
          </a:p>
        </p:txBody>
      </p:sp>
    </p:spTree>
    <p:extLst>
      <p:ext uri="{BB962C8B-B14F-4D97-AF65-F5344CB8AC3E}">
        <p14:creationId xmlns:p14="http://schemas.microsoft.com/office/powerpoint/2010/main" val="956196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684896-ECFC-DAB6-DD7D-8628AED64871}"/>
              </a:ext>
            </a:extLst>
          </p:cNvPr>
          <p:cNvSpPr txBox="1"/>
          <p:nvPr/>
        </p:nvSpPr>
        <p:spPr>
          <a:xfrm>
            <a:off x="404677" y="202426"/>
            <a:ext cx="5492209" cy="307777"/>
          </a:xfrm>
          <a:prstGeom prst="rect">
            <a:avLst/>
          </a:prstGeom>
          <a:noFill/>
        </p:spPr>
        <p:txBody>
          <a:bodyPr wrap="none" rtlCol="0">
            <a:spAutoFit/>
          </a:bodyPr>
          <a:lstStyle/>
          <a:p>
            <a:r>
              <a:rPr lang="fr-FR" b="1" dirty="0">
                <a:solidFill>
                  <a:srgbClr val="0070C0"/>
                </a:solidFill>
                <a:latin typeface="MS PGothic" panose="020B0600070205080204" pitchFamily="34" charset="-128"/>
                <a:ea typeface="MS PGothic" panose="020B0600070205080204" pitchFamily="34" charset="-128"/>
              </a:rPr>
              <a:t>SAC - Story : Modèle de planification – Vue générale des ventes 2021</a:t>
            </a:r>
          </a:p>
        </p:txBody>
      </p:sp>
      <p:sp>
        <p:nvSpPr>
          <p:cNvPr id="3" name="Oval 2">
            <a:extLst>
              <a:ext uri="{FF2B5EF4-FFF2-40B4-BE49-F238E27FC236}">
                <a16:creationId xmlns:a16="http://schemas.microsoft.com/office/drawing/2014/main" id="{40726EE4-C810-4FB6-BDB1-605388856626}"/>
              </a:ext>
            </a:extLst>
          </p:cNvPr>
          <p:cNvSpPr/>
          <p:nvPr/>
        </p:nvSpPr>
        <p:spPr>
          <a:xfrm>
            <a:off x="8566484" y="49565"/>
            <a:ext cx="486409" cy="4606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43</a:t>
            </a:r>
            <a:endParaRPr lang="fr-FR" sz="1200" dirty="0">
              <a:solidFill>
                <a:schemeClr val="tx1"/>
              </a:solidFill>
            </a:endParaRPr>
          </a:p>
        </p:txBody>
      </p:sp>
      <p:pic>
        <p:nvPicPr>
          <p:cNvPr id="4" name="Picture 1">
            <a:extLst>
              <a:ext uri="{FF2B5EF4-FFF2-40B4-BE49-F238E27FC236}">
                <a16:creationId xmlns:a16="http://schemas.microsoft.com/office/drawing/2014/main" id="{AA6CBB26-0A3E-C8FC-DE22-173864875402}"/>
              </a:ext>
            </a:extLst>
          </p:cNvPr>
          <p:cNvPicPr>
            <a:picLocks noChangeAspect="1"/>
          </p:cNvPicPr>
          <p:nvPr/>
        </p:nvPicPr>
        <p:blipFill>
          <a:blip r:embed="rId3"/>
          <a:stretch>
            <a:fillRect/>
          </a:stretch>
        </p:blipFill>
        <p:spPr>
          <a:xfrm>
            <a:off x="618771" y="585829"/>
            <a:ext cx="7906458" cy="4443025"/>
          </a:xfrm>
          <a:prstGeom prst="rect">
            <a:avLst/>
          </a:prstGeom>
          <a:ln>
            <a:solidFill>
              <a:srgbClr val="002060"/>
            </a:solidFill>
          </a:ln>
        </p:spPr>
      </p:pic>
    </p:spTree>
    <p:extLst>
      <p:ext uri="{BB962C8B-B14F-4D97-AF65-F5344CB8AC3E}">
        <p14:creationId xmlns:p14="http://schemas.microsoft.com/office/powerpoint/2010/main" val="25475324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684896-ECFC-DAB6-DD7D-8628AED64871}"/>
              </a:ext>
            </a:extLst>
          </p:cNvPr>
          <p:cNvSpPr txBox="1"/>
          <p:nvPr/>
        </p:nvSpPr>
        <p:spPr>
          <a:xfrm>
            <a:off x="404677" y="202426"/>
            <a:ext cx="7194598" cy="307777"/>
          </a:xfrm>
          <a:prstGeom prst="rect">
            <a:avLst/>
          </a:prstGeom>
          <a:noFill/>
        </p:spPr>
        <p:txBody>
          <a:bodyPr wrap="none" rtlCol="0">
            <a:spAutoFit/>
          </a:bodyPr>
          <a:lstStyle/>
          <a:p>
            <a:r>
              <a:rPr lang="fr-FR" b="1" dirty="0">
                <a:solidFill>
                  <a:srgbClr val="0070C0"/>
                </a:solidFill>
                <a:latin typeface="MS PGothic" panose="020B0600070205080204" pitchFamily="34" charset="-128"/>
                <a:ea typeface="MS PGothic" panose="020B0600070205080204" pitchFamily="34" charset="-128"/>
              </a:rPr>
              <a:t>SAC - Story : Modèle de planification – basé sur un modèle de prédiction des ventes 2022</a:t>
            </a:r>
          </a:p>
        </p:txBody>
      </p:sp>
      <p:sp>
        <p:nvSpPr>
          <p:cNvPr id="3" name="Oval 2">
            <a:extLst>
              <a:ext uri="{FF2B5EF4-FFF2-40B4-BE49-F238E27FC236}">
                <a16:creationId xmlns:a16="http://schemas.microsoft.com/office/drawing/2014/main" id="{40726EE4-C810-4FB6-BDB1-605388856626}"/>
              </a:ext>
            </a:extLst>
          </p:cNvPr>
          <p:cNvSpPr/>
          <p:nvPr/>
        </p:nvSpPr>
        <p:spPr>
          <a:xfrm>
            <a:off x="8566484" y="49565"/>
            <a:ext cx="486409" cy="4606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44</a:t>
            </a:r>
            <a:endParaRPr lang="fr-FR" sz="1200" dirty="0">
              <a:solidFill>
                <a:schemeClr val="tx1"/>
              </a:solidFill>
            </a:endParaRPr>
          </a:p>
        </p:txBody>
      </p:sp>
      <p:pic>
        <p:nvPicPr>
          <p:cNvPr id="5" name="Picture 1">
            <a:extLst>
              <a:ext uri="{FF2B5EF4-FFF2-40B4-BE49-F238E27FC236}">
                <a16:creationId xmlns:a16="http://schemas.microsoft.com/office/drawing/2014/main" id="{9D070E4B-F415-3673-0C27-C3ED913FCCDB}"/>
              </a:ext>
            </a:extLst>
          </p:cNvPr>
          <p:cNvPicPr>
            <a:picLocks noChangeAspect="1"/>
          </p:cNvPicPr>
          <p:nvPr/>
        </p:nvPicPr>
        <p:blipFill rotWithShape="1">
          <a:blip r:embed="rId3"/>
          <a:srcRect l="220" r="132"/>
          <a:stretch/>
        </p:blipFill>
        <p:spPr bwMode="auto">
          <a:xfrm>
            <a:off x="668810" y="707941"/>
            <a:ext cx="7806380" cy="4345322"/>
          </a:xfrm>
          <a:prstGeom prst="rect">
            <a:avLst/>
          </a:prstGeom>
          <a:ln>
            <a:solidFill>
              <a:srgbClr val="002060"/>
            </a:solid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3FD0096E-98F0-25D5-45D8-09545A747E89}"/>
              </a:ext>
            </a:extLst>
          </p:cNvPr>
          <p:cNvSpPr/>
          <p:nvPr/>
        </p:nvSpPr>
        <p:spPr>
          <a:xfrm>
            <a:off x="1733973" y="3061547"/>
            <a:ext cx="1483360" cy="1625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solidFill>
                <a:srgbClr val="FF0000"/>
              </a:solidFill>
            </a:endParaRPr>
          </a:p>
        </p:txBody>
      </p:sp>
    </p:spTree>
    <p:extLst>
      <p:ext uri="{BB962C8B-B14F-4D97-AF65-F5344CB8AC3E}">
        <p14:creationId xmlns:p14="http://schemas.microsoft.com/office/powerpoint/2010/main" val="30204350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684896-ECFC-DAB6-DD7D-8628AED64871}"/>
              </a:ext>
            </a:extLst>
          </p:cNvPr>
          <p:cNvSpPr txBox="1"/>
          <p:nvPr/>
        </p:nvSpPr>
        <p:spPr>
          <a:xfrm>
            <a:off x="404677" y="202426"/>
            <a:ext cx="5428089" cy="307777"/>
          </a:xfrm>
          <a:prstGeom prst="rect">
            <a:avLst/>
          </a:prstGeom>
          <a:noFill/>
        </p:spPr>
        <p:txBody>
          <a:bodyPr wrap="none" rtlCol="0">
            <a:spAutoFit/>
          </a:bodyPr>
          <a:lstStyle/>
          <a:p>
            <a:r>
              <a:rPr lang="fr-FR" b="1" dirty="0">
                <a:solidFill>
                  <a:srgbClr val="0070C0"/>
                </a:solidFill>
                <a:latin typeface="MS PGothic" panose="020B0600070205080204" pitchFamily="34" charset="-128"/>
                <a:ea typeface="MS PGothic" panose="020B0600070205080204" pitchFamily="34" charset="-128"/>
              </a:rPr>
              <a:t>SAC - Story : Modèle de planification – basé sur les ventes de 2021</a:t>
            </a:r>
          </a:p>
        </p:txBody>
      </p:sp>
      <p:sp>
        <p:nvSpPr>
          <p:cNvPr id="3" name="Oval 2">
            <a:extLst>
              <a:ext uri="{FF2B5EF4-FFF2-40B4-BE49-F238E27FC236}">
                <a16:creationId xmlns:a16="http://schemas.microsoft.com/office/drawing/2014/main" id="{40726EE4-C810-4FB6-BDB1-605388856626}"/>
              </a:ext>
            </a:extLst>
          </p:cNvPr>
          <p:cNvSpPr/>
          <p:nvPr/>
        </p:nvSpPr>
        <p:spPr>
          <a:xfrm>
            <a:off x="8566484" y="49565"/>
            <a:ext cx="486409" cy="4606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45</a:t>
            </a:r>
            <a:endParaRPr lang="fr-FR" sz="1200" dirty="0">
              <a:solidFill>
                <a:schemeClr val="tx1"/>
              </a:solidFill>
            </a:endParaRPr>
          </a:p>
        </p:txBody>
      </p:sp>
      <p:pic>
        <p:nvPicPr>
          <p:cNvPr id="5" name="Picture 1">
            <a:extLst>
              <a:ext uri="{FF2B5EF4-FFF2-40B4-BE49-F238E27FC236}">
                <a16:creationId xmlns:a16="http://schemas.microsoft.com/office/drawing/2014/main" id="{B95F99AC-A41E-4EF8-4F2F-FB679E8FACFF}"/>
              </a:ext>
            </a:extLst>
          </p:cNvPr>
          <p:cNvPicPr>
            <a:picLocks noChangeAspect="1"/>
          </p:cNvPicPr>
          <p:nvPr/>
        </p:nvPicPr>
        <p:blipFill rotWithShape="1">
          <a:blip r:embed="rId3"/>
          <a:srcRect b="8364"/>
          <a:stretch/>
        </p:blipFill>
        <p:spPr>
          <a:xfrm>
            <a:off x="553452" y="949354"/>
            <a:ext cx="8037095" cy="3991720"/>
          </a:xfrm>
          <a:prstGeom prst="rect">
            <a:avLst/>
          </a:prstGeom>
          <a:ln>
            <a:solidFill>
              <a:srgbClr val="002060"/>
            </a:solidFill>
          </a:ln>
        </p:spPr>
      </p:pic>
      <p:pic>
        <p:nvPicPr>
          <p:cNvPr id="6" name="Picture 1">
            <a:extLst>
              <a:ext uri="{FF2B5EF4-FFF2-40B4-BE49-F238E27FC236}">
                <a16:creationId xmlns:a16="http://schemas.microsoft.com/office/drawing/2014/main" id="{18D34DB5-01DC-EACE-69A2-BD7A340DC454}"/>
              </a:ext>
            </a:extLst>
          </p:cNvPr>
          <p:cNvPicPr>
            <a:picLocks noChangeAspect="1"/>
          </p:cNvPicPr>
          <p:nvPr/>
        </p:nvPicPr>
        <p:blipFill rotWithShape="1">
          <a:blip r:embed="rId4"/>
          <a:srcRect l="34007" t="31733" r="36514" b="20325"/>
          <a:stretch/>
        </p:blipFill>
        <p:spPr>
          <a:xfrm>
            <a:off x="4650233" y="1017522"/>
            <a:ext cx="2161255" cy="1723753"/>
          </a:xfrm>
          <a:prstGeom prst="rect">
            <a:avLst/>
          </a:prstGeom>
          <a:ln>
            <a:solidFill>
              <a:srgbClr val="002060"/>
            </a:solidFill>
          </a:ln>
        </p:spPr>
      </p:pic>
      <p:sp>
        <p:nvSpPr>
          <p:cNvPr id="8" name="ZoneTexte 7">
            <a:extLst>
              <a:ext uri="{FF2B5EF4-FFF2-40B4-BE49-F238E27FC236}">
                <a16:creationId xmlns:a16="http://schemas.microsoft.com/office/drawing/2014/main" id="{786D125D-6ACF-DDFF-157E-74DC3E62D8F8}"/>
              </a:ext>
            </a:extLst>
          </p:cNvPr>
          <p:cNvSpPr txBox="1"/>
          <p:nvPr/>
        </p:nvSpPr>
        <p:spPr>
          <a:xfrm>
            <a:off x="3491304" y="607493"/>
            <a:ext cx="4479111" cy="307777"/>
          </a:xfrm>
          <a:prstGeom prst="rect">
            <a:avLst/>
          </a:prstGeom>
          <a:noFill/>
        </p:spPr>
        <p:txBody>
          <a:bodyPr wrap="none" rtlCol="0">
            <a:spAutoFit/>
          </a:bodyPr>
          <a:lstStyle/>
          <a:p>
            <a:r>
              <a:rPr lang="fr-FR" sz="1400" b="0" i="0" u="none" strike="noStrike" baseline="0" dirty="0">
                <a:solidFill>
                  <a:srgbClr val="000000"/>
                </a:solidFill>
                <a:latin typeface="Times New Roman" panose="02020603050405020304" pitchFamily="18" charset="0"/>
              </a:rPr>
              <a:t>« Valeure_planifiée_2022 = Valeur_réelle_2021 *(110%) »</a:t>
            </a:r>
            <a:endParaRPr lang="fr-FR" dirty="0"/>
          </a:p>
        </p:txBody>
      </p:sp>
      <p:sp>
        <p:nvSpPr>
          <p:cNvPr id="4" name="Rectangle 3">
            <a:extLst>
              <a:ext uri="{FF2B5EF4-FFF2-40B4-BE49-F238E27FC236}">
                <a16:creationId xmlns:a16="http://schemas.microsoft.com/office/drawing/2014/main" id="{C52737B0-9A72-BD9D-A5FF-4322F0B45023}"/>
              </a:ext>
            </a:extLst>
          </p:cNvPr>
          <p:cNvSpPr/>
          <p:nvPr/>
        </p:nvSpPr>
        <p:spPr>
          <a:xfrm>
            <a:off x="1666753" y="1798117"/>
            <a:ext cx="2570950" cy="31581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solidFill>
                <a:srgbClr val="FF0000"/>
              </a:solidFill>
            </a:endParaRPr>
          </a:p>
        </p:txBody>
      </p:sp>
      <p:pic>
        <p:nvPicPr>
          <p:cNvPr id="14" name="Picture 1">
            <a:extLst>
              <a:ext uri="{FF2B5EF4-FFF2-40B4-BE49-F238E27FC236}">
                <a16:creationId xmlns:a16="http://schemas.microsoft.com/office/drawing/2014/main" id="{37C9944A-E86C-3DF6-8425-9799950B9583}"/>
              </a:ext>
            </a:extLst>
          </p:cNvPr>
          <p:cNvPicPr>
            <a:picLocks noChangeAspect="1"/>
          </p:cNvPicPr>
          <p:nvPr/>
        </p:nvPicPr>
        <p:blipFill rotWithShape="1">
          <a:blip r:embed="rId3"/>
          <a:srcRect l="80698" t="72490" r="8840" b="23030"/>
          <a:stretch/>
        </p:blipFill>
        <p:spPr>
          <a:xfrm>
            <a:off x="6197600" y="4107838"/>
            <a:ext cx="840910" cy="195144"/>
          </a:xfrm>
          <a:prstGeom prst="rect">
            <a:avLst/>
          </a:prstGeom>
          <a:ln>
            <a:noFill/>
          </a:ln>
        </p:spPr>
      </p:pic>
    </p:spTree>
    <p:extLst>
      <p:ext uri="{BB962C8B-B14F-4D97-AF65-F5344CB8AC3E}">
        <p14:creationId xmlns:p14="http://schemas.microsoft.com/office/powerpoint/2010/main" val="422103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684896-ECFC-DAB6-DD7D-8628AED64871}"/>
              </a:ext>
            </a:extLst>
          </p:cNvPr>
          <p:cNvSpPr txBox="1"/>
          <p:nvPr/>
        </p:nvSpPr>
        <p:spPr>
          <a:xfrm>
            <a:off x="404677" y="202426"/>
            <a:ext cx="7202613" cy="307777"/>
          </a:xfrm>
          <a:prstGeom prst="rect">
            <a:avLst/>
          </a:prstGeom>
          <a:noFill/>
        </p:spPr>
        <p:txBody>
          <a:bodyPr wrap="none" rtlCol="0">
            <a:spAutoFit/>
          </a:bodyPr>
          <a:lstStyle/>
          <a:p>
            <a:r>
              <a:rPr lang="fr-FR" b="1" dirty="0">
                <a:solidFill>
                  <a:srgbClr val="0070C0"/>
                </a:solidFill>
                <a:latin typeface="MS PGothic" panose="020B0600070205080204" pitchFamily="34" charset="-128"/>
                <a:ea typeface="MS PGothic" panose="020B0600070205080204" pitchFamily="34" charset="-128"/>
              </a:rPr>
              <a:t>SAC - Story : Modèle de planification – basé sur un modèle de simulation des ventes de 2022</a:t>
            </a:r>
          </a:p>
        </p:txBody>
      </p:sp>
      <p:sp>
        <p:nvSpPr>
          <p:cNvPr id="3" name="Oval 2">
            <a:extLst>
              <a:ext uri="{FF2B5EF4-FFF2-40B4-BE49-F238E27FC236}">
                <a16:creationId xmlns:a16="http://schemas.microsoft.com/office/drawing/2014/main" id="{40726EE4-C810-4FB6-BDB1-605388856626}"/>
              </a:ext>
            </a:extLst>
          </p:cNvPr>
          <p:cNvSpPr/>
          <p:nvPr/>
        </p:nvSpPr>
        <p:spPr>
          <a:xfrm>
            <a:off x="8566484" y="49565"/>
            <a:ext cx="486409" cy="4606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46</a:t>
            </a:r>
            <a:endParaRPr lang="fr-FR" sz="1200" dirty="0">
              <a:solidFill>
                <a:schemeClr val="tx1"/>
              </a:solidFill>
            </a:endParaRPr>
          </a:p>
        </p:txBody>
      </p:sp>
      <p:pic>
        <p:nvPicPr>
          <p:cNvPr id="5" name="Picture 514069874">
            <a:extLst>
              <a:ext uri="{FF2B5EF4-FFF2-40B4-BE49-F238E27FC236}">
                <a16:creationId xmlns:a16="http://schemas.microsoft.com/office/drawing/2014/main" id="{6925104B-3A66-86D1-6DBB-98CF455F354D}"/>
              </a:ext>
            </a:extLst>
          </p:cNvPr>
          <p:cNvPicPr>
            <a:picLocks noChangeAspect="1"/>
          </p:cNvPicPr>
          <p:nvPr/>
        </p:nvPicPr>
        <p:blipFill>
          <a:blip r:embed="rId3"/>
          <a:stretch>
            <a:fillRect/>
          </a:stretch>
        </p:blipFill>
        <p:spPr>
          <a:xfrm>
            <a:off x="704227" y="613781"/>
            <a:ext cx="7735546" cy="4327293"/>
          </a:xfrm>
          <a:prstGeom prst="rect">
            <a:avLst/>
          </a:prstGeom>
          <a:ln>
            <a:solidFill>
              <a:srgbClr val="002060"/>
            </a:solidFill>
          </a:ln>
        </p:spPr>
      </p:pic>
    </p:spTree>
    <p:extLst>
      <p:ext uri="{BB962C8B-B14F-4D97-AF65-F5344CB8AC3E}">
        <p14:creationId xmlns:p14="http://schemas.microsoft.com/office/powerpoint/2010/main" val="314001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684896-ECFC-DAB6-DD7D-8628AED64871}"/>
              </a:ext>
            </a:extLst>
          </p:cNvPr>
          <p:cNvSpPr txBox="1"/>
          <p:nvPr/>
        </p:nvSpPr>
        <p:spPr>
          <a:xfrm>
            <a:off x="404677" y="202426"/>
            <a:ext cx="7696338" cy="307777"/>
          </a:xfrm>
          <a:prstGeom prst="rect">
            <a:avLst/>
          </a:prstGeom>
          <a:noFill/>
        </p:spPr>
        <p:txBody>
          <a:bodyPr wrap="none" rtlCol="0">
            <a:spAutoFit/>
          </a:bodyPr>
          <a:lstStyle/>
          <a:p>
            <a:r>
              <a:rPr lang="fr-FR" b="1" dirty="0">
                <a:solidFill>
                  <a:srgbClr val="0070C0"/>
                </a:solidFill>
                <a:latin typeface="MS PGothic" panose="020B0600070205080204" pitchFamily="34" charset="-128"/>
                <a:ea typeface="MS PGothic" panose="020B0600070205080204" pitchFamily="34" charset="-128"/>
              </a:rPr>
              <a:t>SAC - Story : Modèle de planification – basé sur un modèle de simulation des ventes de 2022 (2/2)</a:t>
            </a:r>
          </a:p>
        </p:txBody>
      </p:sp>
      <p:sp>
        <p:nvSpPr>
          <p:cNvPr id="3" name="Oval 2">
            <a:extLst>
              <a:ext uri="{FF2B5EF4-FFF2-40B4-BE49-F238E27FC236}">
                <a16:creationId xmlns:a16="http://schemas.microsoft.com/office/drawing/2014/main" id="{40726EE4-C810-4FB6-BDB1-605388856626}"/>
              </a:ext>
            </a:extLst>
          </p:cNvPr>
          <p:cNvSpPr/>
          <p:nvPr/>
        </p:nvSpPr>
        <p:spPr>
          <a:xfrm>
            <a:off x="8566484" y="49565"/>
            <a:ext cx="486409" cy="4606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47</a:t>
            </a:r>
            <a:endParaRPr lang="fr-FR" sz="1200" dirty="0">
              <a:solidFill>
                <a:schemeClr val="tx1"/>
              </a:solidFill>
            </a:endParaRPr>
          </a:p>
        </p:txBody>
      </p:sp>
      <p:pic>
        <p:nvPicPr>
          <p:cNvPr id="6" name="Picture 1">
            <a:extLst>
              <a:ext uri="{FF2B5EF4-FFF2-40B4-BE49-F238E27FC236}">
                <a16:creationId xmlns:a16="http://schemas.microsoft.com/office/drawing/2014/main" id="{37AEE733-5CF2-7849-F9B4-47575207D686}"/>
              </a:ext>
            </a:extLst>
          </p:cNvPr>
          <p:cNvPicPr>
            <a:picLocks noChangeAspect="1"/>
          </p:cNvPicPr>
          <p:nvPr/>
        </p:nvPicPr>
        <p:blipFill>
          <a:blip r:embed="rId3"/>
          <a:stretch>
            <a:fillRect/>
          </a:stretch>
        </p:blipFill>
        <p:spPr>
          <a:xfrm>
            <a:off x="723831" y="676749"/>
            <a:ext cx="7696338" cy="4264325"/>
          </a:xfrm>
          <a:prstGeom prst="rect">
            <a:avLst/>
          </a:prstGeom>
          <a:ln>
            <a:solidFill>
              <a:srgbClr val="002060"/>
            </a:solidFill>
          </a:ln>
        </p:spPr>
      </p:pic>
      <p:sp>
        <p:nvSpPr>
          <p:cNvPr id="4" name="Rectangle 3">
            <a:extLst>
              <a:ext uri="{FF2B5EF4-FFF2-40B4-BE49-F238E27FC236}">
                <a16:creationId xmlns:a16="http://schemas.microsoft.com/office/drawing/2014/main" id="{19091420-F8E0-8523-F233-05B3F876592F}"/>
              </a:ext>
            </a:extLst>
          </p:cNvPr>
          <p:cNvSpPr/>
          <p:nvPr/>
        </p:nvSpPr>
        <p:spPr>
          <a:xfrm>
            <a:off x="5554278" y="1690897"/>
            <a:ext cx="1551372" cy="33775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solidFill>
                <a:srgbClr val="FF0000"/>
              </a:solidFill>
            </a:endParaRPr>
          </a:p>
        </p:txBody>
      </p:sp>
      <p:sp>
        <p:nvSpPr>
          <p:cNvPr id="5" name="Rectangle 4">
            <a:extLst>
              <a:ext uri="{FF2B5EF4-FFF2-40B4-BE49-F238E27FC236}">
                <a16:creationId xmlns:a16="http://schemas.microsoft.com/office/drawing/2014/main" id="{A8AD0AEA-55A7-09E5-0366-80EE3628FCDA}"/>
              </a:ext>
            </a:extLst>
          </p:cNvPr>
          <p:cNvSpPr/>
          <p:nvPr/>
        </p:nvSpPr>
        <p:spPr>
          <a:xfrm>
            <a:off x="736530" y="1693894"/>
            <a:ext cx="1828869" cy="337752"/>
          </a:xfrm>
          <a:prstGeom prst="rect">
            <a:avLst/>
          </a:prstGeom>
          <a:noFill/>
          <a:ln w="6350">
            <a:solidFill>
              <a:srgbClr val="5496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solidFill>
                <a:srgbClr val="FF0000"/>
              </a:solidFill>
            </a:endParaRPr>
          </a:p>
        </p:txBody>
      </p:sp>
      <p:cxnSp>
        <p:nvCxnSpPr>
          <p:cNvPr id="8" name="Connecteur droit 7">
            <a:extLst>
              <a:ext uri="{FF2B5EF4-FFF2-40B4-BE49-F238E27FC236}">
                <a16:creationId xmlns:a16="http://schemas.microsoft.com/office/drawing/2014/main" id="{C889F494-A263-8D92-996D-EEC8582454F2}"/>
              </a:ext>
            </a:extLst>
          </p:cNvPr>
          <p:cNvCxnSpPr>
            <a:cxnSpLocks/>
          </p:cNvCxnSpPr>
          <p:nvPr/>
        </p:nvCxnSpPr>
        <p:spPr>
          <a:xfrm flipV="1">
            <a:off x="7416800" y="1270000"/>
            <a:ext cx="0" cy="383706"/>
          </a:xfrm>
          <a:prstGeom prst="line">
            <a:avLst/>
          </a:prstGeom>
          <a:ln>
            <a:solidFill>
              <a:srgbClr val="437DAC"/>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79D8F03F-351F-9F52-40B9-438507BE92FA}"/>
              </a:ext>
            </a:extLst>
          </p:cNvPr>
          <p:cNvCxnSpPr>
            <a:cxnSpLocks/>
          </p:cNvCxnSpPr>
          <p:nvPr/>
        </p:nvCxnSpPr>
        <p:spPr>
          <a:xfrm flipV="1">
            <a:off x="7385050" y="1270000"/>
            <a:ext cx="0" cy="383706"/>
          </a:xfrm>
          <a:prstGeom prst="line">
            <a:avLst/>
          </a:prstGeom>
          <a:ln>
            <a:solidFill>
              <a:srgbClr val="437DAC"/>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E18519E4-311D-3ED9-FC82-21842371BF07}"/>
              </a:ext>
            </a:extLst>
          </p:cNvPr>
          <p:cNvCxnSpPr>
            <a:cxnSpLocks/>
          </p:cNvCxnSpPr>
          <p:nvPr/>
        </p:nvCxnSpPr>
        <p:spPr>
          <a:xfrm flipH="1">
            <a:off x="723830" y="1653706"/>
            <a:ext cx="6661220" cy="0"/>
          </a:xfrm>
          <a:prstGeom prst="line">
            <a:avLst/>
          </a:prstGeom>
          <a:ln>
            <a:solidFill>
              <a:srgbClr val="5496CD"/>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86BC3652-0533-0059-6199-479574DE3E14}"/>
              </a:ext>
            </a:extLst>
          </p:cNvPr>
          <p:cNvCxnSpPr>
            <a:cxnSpLocks/>
          </p:cNvCxnSpPr>
          <p:nvPr/>
        </p:nvCxnSpPr>
        <p:spPr>
          <a:xfrm flipV="1">
            <a:off x="736530" y="1270000"/>
            <a:ext cx="0" cy="383706"/>
          </a:xfrm>
          <a:prstGeom prst="line">
            <a:avLst/>
          </a:prstGeom>
          <a:ln>
            <a:solidFill>
              <a:srgbClr val="437DAC"/>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026A8D95-D925-BCF8-D8D2-A715BAB221BF}"/>
              </a:ext>
            </a:extLst>
          </p:cNvPr>
          <p:cNvCxnSpPr>
            <a:cxnSpLocks/>
          </p:cNvCxnSpPr>
          <p:nvPr/>
        </p:nvCxnSpPr>
        <p:spPr>
          <a:xfrm>
            <a:off x="7416800" y="1653706"/>
            <a:ext cx="831850" cy="0"/>
          </a:xfrm>
          <a:prstGeom prst="line">
            <a:avLst/>
          </a:prstGeom>
          <a:ln>
            <a:solidFill>
              <a:srgbClr val="437DA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6314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684896-ECFC-DAB6-DD7D-8628AED64871}"/>
              </a:ext>
            </a:extLst>
          </p:cNvPr>
          <p:cNvSpPr txBox="1"/>
          <p:nvPr/>
        </p:nvSpPr>
        <p:spPr>
          <a:xfrm>
            <a:off x="404677" y="202426"/>
            <a:ext cx="4910319" cy="307777"/>
          </a:xfrm>
          <a:prstGeom prst="rect">
            <a:avLst/>
          </a:prstGeom>
          <a:noFill/>
        </p:spPr>
        <p:txBody>
          <a:bodyPr wrap="none" rtlCol="0">
            <a:spAutoFit/>
          </a:bodyPr>
          <a:lstStyle/>
          <a:p>
            <a:r>
              <a:rPr lang="fr-FR" b="1" dirty="0">
                <a:solidFill>
                  <a:srgbClr val="0070C0"/>
                </a:solidFill>
                <a:latin typeface="MS PGothic" panose="020B0600070205080204" pitchFamily="34" charset="-128"/>
                <a:ea typeface="MS PGothic" panose="020B0600070205080204" pitchFamily="34" charset="-128"/>
              </a:rPr>
              <a:t>SAC - Story : Modèle final de planification des ventes de 2022</a:t>
            </a:r>
          </a:p>
        </p:txBody>
      </p:sp>
      <p:sp>
        <p:nvSpPr>
          <p:cNvPr id="3" name="Oval 2">
            <a:extLst>
              <a:ext uri="{FF2B5EF4-FFF2-40B4-BE49-F238E27FC236}">
                <a16:creationId xmlns:a16="http://schemas.microsoft.com/office/drawing/2014/main" id="{40726EE4-C810-4FB6-BDB1-605388856626}"/>
              </a:ext>
            </a:extLst>
          </p:cNvPr>
          <p:cNvSpPr/>
          <p:nvPr/>
        </p:nvSpPr>
        <p:spPr>
          <a:xfrm>
            <a:off x="8566484" y="49565"/>
            <a:ext cx="486409" cy="4606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48</a:t>
            </a:r>
            <a:endParaRPr lang="fr-FR" sz="1200" dirty="0">
              <a:solidFill>
                <a:schemeClr val="tx1"/>
              </a:solidFill>
            </a:endParaRPr>
          </a:p>
        </p:txBody>
      </p:sp>
      <p:pic>
        <p:nvPicPr>
          <p:cNvPr id="5" name="Picture 1">
            <a:extLst>
              <a:ext uri="{FF2B5EF4-FFF2-40B4-BE49-F238E27FC236}">
                <a16:creationId xmlns:a16="http://schemas.microsoft.com/office/drawing/2014/main" id="{0F8E6353-4CFD-F741-557D-78775D9D0842}"/>
              </a:ext>
            </a:extLst>
          </p:cNvPr>
          <p:cNvPicPr>
            <a:picLocks noChangeAspect="1"/>
          </p:cNvPicPr>
          <p:nvPr/>
        </p:nvPicPr>
        <p:blipFill>
          <a:blip r:embed="rId3"/>
          <a:stretch>
            <a:fillRect/>
          </a:stretch>
        </p:blipFill>
        <p:spPr>
          <a:xfrm>
            <a:off x="627599" y="571749"/>
            <a:ext cx="7888802" cy="4417451"/>
          </a:xfrm>
          <a:prstGeom prst="rect">
            <a:avLst/>
          </a:prstGeom>
          <a:ln>
            <a:solidFill>
              <a:srgbClr val="002060"/>
            </a:solidFill>
          </a:ln>
        </p:spPr>
      </p:pic>
      <p:sp>
        <p:nvSpPr>
          <p:cNvPr id="4" name="Rectangle 3">
            <a:extLst>
              <a:ext uri="{FF2B5EF4-FFF2-40B4-BE49-F238E27FC236}">
                <a16:creationId xmlns:a16="http://schemas.microsoft.com/office/drawing/2014/main" id="{2FF6C6F0-439D-4C93-DC1C-ABE47C962F0F}"/>
              </a:ext>
            </a:extLst>
          </p:cNvPr>
          <p:cNvSpPr/>
          <p:nvPr/>
        </p:nvSpPr>
        <p:spPr>
          <a:xfrm>
            <a:off x="1515678" y="1558457"/>
            <a:ext cx="1476663" cy="34079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solidFill>
                <a:srgbClr val="FF0000"/>
              </a:solidFill>
            </a:endParaRPr>
          </a:p>
        </p:txBody>
      </p:sp>
      <p:sp>
        <p:nvSpPr>
          <p:cNvPr id="6" name="Rectangle 5">
            <a:extLst>
              <a:ext uri="{FF2B5EF4-FFF2-40B4-BE49-F238E27FC236}">
                <a16:creationId xmlns:a16="http://schemas.microsoft.com/office/drawing/2014/main" id="{0D656C84-9A24-8E15-41C9-54AD53793D0C}"/>
              </a:ext>
            </a:extLst>
          </p:cNvPr>
          <p:cNvSpPr/>
          <p:nvPr/>
        </p:nvSpPr>
        <p:spPr>
          <a:xfrm>
            <a:off x="3021496" y="1558457"/>
            <a:ext cx="1447508" cy="34079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solidFill>
                <a:srgbClr val="FF0000"/>
              </a:solidFill>
            </a:endParaRPr>
          </a:p>
        </p:txBody>
      </p:sp>
      <p:sp>
        <p:nvSpPr>
          <p:cNvPr id="7" name="Rectangle 6">
            <a:extLst>
              <a:ext uri="{FF2B5EF4-FFF2-40B4-BE49-F238E27FC236}">
                <a16:creationId xmlns:a16="http://schemas.microsoft.com/office/drawing/2014/main" id="{C7405AEF-62F9-9523-0DEF-8999EF06CA7A}"/>
              </a:ext>
            </a:extLst>
          </p:cNvPr>
          <p:cNvSpPr/>
          <p:nvPr/>
        </p:nvSpPr>
        <p:spPr>
          <a:xfrm>
            <a:off x="4504043" y="1561275"/>
            <a:ext cx="1476663" cy="34079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ln>
                <a:solidFill>
                  <a:srgbClr val="FF0000"/>
                </a:solidFill>
              </a:ln>
              <a:solidFill>
                <a:srgbClr val="FF0000"/>
              </a:solidFill>
            </a:endParaRPr>
          </a:p>
        </p:txBody>
      </p:sp>
    </p:spTree>
    <p:extLst>
      <p:ext uri="{BB962C8B-B14F-4D97-AF65-F5344CB8AC3E}">
        <p14:creationId xmlns:p14="http://schemas.microsoft.com/office/powerpoint/2010/main" val="379880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684896-ECFC-DAB6-DD7D-8628AED64871}"/>
              </a:ext>
            </a:extLst>
          </p:cNvPr>
          <p:cNvSpPr txBox="1"/>
          <p:nvPr/>
        </p:nvSpPr>
        <p:spPr>
          <a:xfrm>
            <a:off x="404677" y="202426"/>
            <a:ext cx="5604419" cy="307777"/>
          </a:xfrm>
          <a:prstGeom prst="rect">
            <a:avLst/>
          </a:prstGeom>
          <a:noFill/>
        </p:spPr>
        <p:txBody>
          <a:bodyPr wrap="none" rtlCol="0">
            <a:spAutoFit/>
          </a:bodyPr>
          <a:lstStyle/>
          <a:p>
            <a:r>
              <a:rPr lang="fr-FR" b="1" dirty="0">
                <a:solidFill>
                  <a:srgbClr val="0070C0"/>
                </a:solidFill>
                <a:latin typeface="MS PGothic" panose="020B0600070205080204" pitchFamily="34" charset="-128"/>
                <a:ea typeface="MS PGothic" panose="020B0600070205080204" pitchFamily="34" charset="-128"/>
              </a:rPr>
              <a:t>SAC - Story : Modèle de planification – Vue mensuelle des ventes 2022</a:t>
            </a:r>
          </a:p>
        </p:txBody>
      </p:sp>
      <p:sp>
        <p:nvSpPr>
          <p:cNvPr id="3" name="Oval 2">
            <a:extLst>
              <a:ext uri="{FF2B5EF4-FFF2-40B4-BE49-F238E27FC236}">
                <a16:creationId xmlns:a16="http://schemas.microsoft.com/office/drawing/2014/main" id="{40726EE4-C810-4FB6-BDB1-605388856626}"/>
              </a:ext>
            </a:extLst>
          </p:cNvPr>
          <p:cNvSpPr/>
          <p:nvPr/>
        </p:nvSpPr>
        <p:spPr>
          <a:xfrm>
            <a:off x="8566484" y="49565"/>
            <a:ext cx="486409" cy="4606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49</a:t>
            </a:r>
            <a:endParaRPr lang="fr-FR" sz="1200" dirty="0">
              <a:solidFill>
                <a:schemeClr val="tx1"/>
              </a:solidFill>
            </a:endParaRPr>
          </a:p>
        </p:txBody>
      </p:sp>
      <p:pic>
        <p:nvPicPr>
          <p:cNvPr id="5" name="Image 4">
            <a:extLst>
              <a:ext uri="{FF2B5EF4-FFF2-40B4-BE49-F238E27FC236}">
                <a16:creationId xmlns:a16="http://schemas.microsoft.com/office/drawing/2014/main" id="{5719D543-4C32-EE77-5EDA-7FB9BBC53AB9}"/>
              </a:ext>
            </a:extLst>
          </p:cNvPr>
          <p:cNvPicPr>
            <a:picLocks noChangeAspect="1"/>
          </p:cNvPicPr>
          <p:nvPr/>
        </p:nvPicPr>
        <p:blipFill>
          <a:blip r:embed="rId3"/>
          <a:stretch>
            <a:fillRect/>
          </a:stretch>
        </p:blipFill>
        <p:spPr>
          <a:xfrm>
            <a:off x="554797" y="569893"/>
            <a:ext cx="8037162" cy="4371181"/>
          </a:xfrm>
          <a:prstGeom prst="rect">
            <a:avLst/>
          </a:prstGeom>
          <a:ln>
            <a:solidFill>
              <a:srgbClr val="002060"/>
            </a:solidFill>
          </a:ln>
        </p:spPr>
      </p:pic>
    </p:spTree>
    <p:extLst>
      <p:ext uri="{BB962C8B-B14F-4D97-AF65-F5344CB8AC3E}">
        <p14:creationId xmlns:p14="http://schemas.microsoft.com/office/powerpoint/2010/main" val="2786435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F7D07DA-B736-7FFE-125C-52C97DFC428F}"/>
              </a:ext>
            </a:extLst>
          </p:cNvPr>
          <p:cNvPicPr>
            <a:picLocks noChangeAspect="1"/>
          </p:cNvPicPr>
          <p:nvPr/>
        </p:nvPicPr>
        <p:blipFill>
          <a:blip r:embed="rId3"/>
          <a:stretch>
            <a:fillRect/>
          </a:stretch>
        </p:blipFill>
        <p:spPr>
          <a:xfrm>
            <a:off x="645630" y="1107994"/>
            <a:ext cx="7852740" cy="3533733"/>
          </a:xfrm>
          <a:prstGeom prst="rect">
            <a:avLst/>
          </a:prstGeom>
          <a:ln w="3175">
            <a:noFill/>
          </a:ln>
        </p:spPr>
      </p:pic>
      <p:sp>
        <p:nvSpPr>
          <p:cNvPr id="9" name="TextBox 8">
            <a:extLst>
              <a:ext uri="{FF2B5EF4-FFF2-40B4-BE49-F238E27FC236}">
                <a16:creationId xmlns:a16="http://schemas.microsoft.com/office/drawing/2014/main" id="{E128298A-EF68-25C6-9C2E-94690030923E}"/>
              </a:ext>
            </a:extLst>
          </p:cNvPr>
          <p:cNvSpPr txBox="1"/>
          <p:nvPr/>
        </p:nvSpPr>
        <p:spPr>
          <a:xfrm>
            <a:off x="378258" y="707884"/>
            <a:ext cx="4572000" cy="400110"/>
          </a:xfrm>
          <a:prstGeom prst="rect">
            <a:avLst/>
          </a:prstGeom>
          <a:noFill/>
        </p:spPr>
        <p:txBody>
          <a:bodyPr wrap="square">
            <a:spAutoFit/>
          </a:bodyPr>
          <a:lstStyle/>
          <a:p>
            <a:r>
              <a:rPr lang="fr-FR" sz="2000" dirty="0">
                <a:solidFill>
                  <a:srgbClr val="002060"/>
                </a:solidFill>
                <a:latin typeface="Open Sans ExtraBold"/>
                <a:ea typeface="Open Sans ExtraBold"/>
                <a:cs typeface="Open Sans ExtraBold"/>
              </a:rPr>
              <a:t>Organisme d’accueil</a:t>
            </a:r>
          </a:p>
        </p:txBody>
      </p:sp>
      <p:sp>
        <p:nvSpPr>
          <p:cNvPr id="10" name="Rectangle: Rounded Corners 9">
            <a:extLst>
              <a:ext uri="{FF2B5EF4-FFF2-40B4-BE49-F238E27FC236}">
                <a16:creationId xmlns:a16="http://schemas.microsoft.com/office/drawing/2014/main" id="{B9CC69CF-7670-6027-F77F-48DD81E50AF3}"/>
              </a:ext>
            </a:extLst>
          </p:cNvPr>
          <p:cNvSpPr/>
          <p:nvPr/>
        </p:nvSpPr>
        <p:spPr>
          <a:xfrm>
            <a:off x="574766" y="3126377"/>
            <a:ext cx="1550125" cy="4001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Oval 1">
            <a:extLst>
              <a:ext uri="{FF2B5EF4-FFF2-40B4-BE49-F238E27FC236}">
                <a16:creationId xmlns:a16="http://schemas.microsoft.com/office/drawing/2014/main" id="{429FFD9D-7DCF-119F-1DD2-13A841F083EA}"/>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5</a:t>
            </a:r>
            <a:endParaRPr lang="fr-FR" sz="1200" dirty="0">
              <a:solidFill>
                <a:schemeClr val="tx1"/>
              </a:solidFill>
            </a:endParaRPr>
          </a:p>
        </p:txBody>
      </p:sp>
    </p:spTree>
    <p:extLst>
      <p:ext uri="{BB962C8B-B14F-4D97-AF65-F5344CB8AC3E}">
        <p14:creationId xmlns:p14="http://schemas.microsoft.com/office/powerpoint/2010/main" val="2853144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9"/>
          <p:cNvSpPr txBox="1">
            <a:spLocks noGrp="1"/>
          </p:cNvSpPr>
          <p:nvPr>
            <p:ph type="title"/>
          </p:nvPr>
        </p:nvSpPr>
        <p:spPr>
          <a:xfrm>
            <a:off x="760425" y="2091937"/>
            <a:ext cx="7623000" cy="723626"/>
          </a:xfrm>
          <a:prstGeom prst="rect">
            <a:avLst/>
          </a:prstGeom>
          <a:solidFill>
            <a:srgbClr val="002060"/>
          </a:solidFill>
        </p:spPr>
        <p:txBody>
          <a:bodyPr spcFirstLastPara="1" wrap="square" lIns="0" tIns="0" rIns="0" bIns="0" anchor="ctr" anchorCtr="0">
            <a:noAutofit/>
          </a:bodyPr>
          <a:lstStyle/>
          <a:p>
            <a:r>
              <a:rPr lang="fr-FR" altLang="fr-FR" sz="3200" dirty="0">
                <a:solidFill>
                  <a:schemeClr val="accent1"/>
                </a:solidFill>
              </a:rPr>
              <a:t>Conclusion et perspectives</a:t>
            </a:r>
            <a:endParaRPr lang="fr-FR" sz="3200" dirty="0">
              <a:solidFill>
                <a:schemeClr val="accent1"/>
              </a:solidFill>
            </a:endParaRPr>
          </a:p>
        </p:txBody>
      </p:sp>
      <p:sp>
        <p:nvSpPr>
          <p:cNvPr id="354" name="Google Shape;354;p39"/>
          <p:cNvSpPr txBox="1">
            <a:spLocks noGrp="1"/>
          </p:cNvSpPr>
          <p:nvPr>
            <p:ph type="title" idx="2"/>
          </p:nvPr>
        </p:nvSpPr>
        <p:spPr>
          <a:xfrm>
            <a:off x="3931875" y="539994"/>
            <a:ext cx="1280100" cy="1280100"/>
          </a:xfrm>
          <a:prstGeom prst="rect">
            <a:avLst/>
          </a:prstGeom>
          <a:solidFill>
            <a:srgbClr val="002060"/>
          </a:solidFill>
        </p:spPr>
        <p:txBody>
          <a:bodyPr spcFirstLastPara="1" wrap="square" lIns="0" tIns="0" rIns="0" bIns="0" anchor="ctr" anchorCtr="0">
            <a:noAutofit/>
          </a:bodyPr>
          <a:lstStyle/>
          <a:p>
            <a:pPr marL="0" lvl="0" indent="0" algn="ctr" rtl="0">
              <a:spcBef>
                <a:spcPts val="0"/>
              </a:spcBef>
              <a:spcAft>
                <a:spcPts val="0"/>
              </a:spcAft>
              <a:buNone/>
            </a:pPr>
            <a:r>
              <a:rPr lang="en" dirty="0"/>
              <a:t>06</a:t>
            </a:r>
            <a:endParaRPr dirty="0"/>
          </a:p>
        </p:txBody>
      </p:sp>
      <p:sp>
        <p:nvSpPr>
          <p:cNvPr id="5" name="Oval 4">
            <a:extLst>
              <a:ext uri="{FF2B5EF4-FFF2-40B4-BE49-F238E27FC236}">
                <a16:creationId xmlns:a16="http://schemas.microsoft.com/office/drawing/2014/main" id="{FA6B3696-25D6-2FF3-1DD0-4AE7E18DAD6A}"/>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50</a:t>
            </a:r>
            <a:endParaRPr lang="fr-FR" sz="1200" dirty="0">
              <a:solidFill>
                <a:schemeClr val="tx1"/>
              </a:solidFill>
            </a:endParaRPr>
          </a:p>
        </p:txBody>
      </p:sp>
    </p:spTree>
    <p:extLst>
      <p:ext uri="{BB962C8B-B14F-4D97-AF65-F5344CB8AC3E}">
        <p14:creationId xmlns:p14="http://schemas.microsoft.com/office/powerpoint/2010/main" val="1402230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7A3C84-5643-ABFC-5525-A14E73671EC5}"/>
              </a:ext>
            </a:extLst>
          </p:cNvPr>
          <p:cNvSpPr txBox="1"/>
          <p:nvPr/>
        </p:nvSpPr>
        <p:spPr>
          <a:xfrm>
            <a:off x="210306" y="237842"/>
            <a:ext cx="1633781" cy="400110"/>
          </a:xfrm>
          <a:prstGeom prst="rect">
            <a:avLst/>
          </a:prstGeom>
          <a:noFill/>
        </p:spPr>
        <p:txBody>
          <a:bodyPr wrap="none" rtlCol="0">
            <a:spAutoFit/>
          </a:bodyPr>
          <a:lstStyle/>
          <a:p>
            <a:r>
              <a:rPr lang="fr-FR" sz="2000" dirty="0">
                <a:solidFill>
                  <a:srgbClr val="002060"/>
                </a:solidFill>
                <a:latin typeface="Open Sans ExtraBold"/>
                <a:ea typeface="Open Sans ExtraBold"/>
                <a:cs typeface="Open Sans ExtraBold"/>
              </a:rPr>
              <a:t>Conclusion</a:t>
            </a:r>
          </a:p>
        </p:txBody>
      </p:sp>
      <p:sp>
        <p:nvSpPr>
          <p:cNvPr id="3" name="Oval 2">
            <a:extLst>
              <a:ext uri="{FF2B5EF4-FFF2-40B4-BE49-F238E27FC236}">
                <a16:creationId xmlns:a16="http://schemas.microsoft.com/office/drawing/2014/main" id="{311A9107-3F73-C63F-FBBF-ED6DAC72C625}"/>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51</a:t>
            </a:r>
            <a:endParaRPr lang="fr-FR" sz="1200" dirty="0">
              <a:solidFill>
                <a:schemeClr val="tx1"/>
              </a:solidFill>
            </a:endParaRPr>
          </a:p>
        </p:txBody>
      </p:sp>
      <p:graphicFrame>
        <p:nvGraphicFramePr>
          <p:cNvPr id="4" name="Table 3">
            <a:extLst>
              <a:ext uri="{FF2B5EF4-FFF2-40B4-BE49-F238E27FC236}">
                <a16:creationId xmlns:a16="http://schemas.microsoft.com/office/drawing/2014/main" id="{97D260CF-D56D-643B-FF6C-BE3903AF1A79}"/>
              </a:ext>
            </a:extLst>
          </p:cNvPr>
          <p:cNvGraphicFramePr>
            <a:graphicFrameLocks noGrp="1"/>
          </p:cNvGraphicFramePr>
          <p:nvPr>
            <p:extLst>
              <p:ext uri="{D42A27DB-BD31-4B8C-83A1-F6EECF244321}">
                <p14:modId xmlns:p14="http://schemas.microsoft.com/office/powerpoint/2010/main" val="2206408987"/>
              </p:ext>
            </p:extLst>
          </p:nvPr>
        </p:nvGraphicFramePr>
        <p:xfrm>
          <a:off x="1037601" y="637952"/>
          <a:ext cx="7068797" cy="4389842"/>
        </p:xfrm>
        <a:graphic>
          <a:graphicData uri="http://schemas.openxmlformats.org/drawingml/2006/table">
            <a:tbl>
              <a:tblPr firstRow="1" bandRow="1">
                <a:tableStyleId>{D113A9D2-9D6B-4929-AA2D-F23B5EE8CBE7}</a:tableStyleId>
              </a:tblPr>
              <a:tblGrid>
                <a:gridCol w="2604459">
                  <a:extLst>
                    <a:ext uri="{9D8B030D-6E8A-4147-A177-3AD203B41FA5}">
                      <a16:colId xmlns:a16="http://schemas.microsoft.com/office/drawing/2014/main" val="236232880"/>
                    </a:ext>
                  </a:extLst>
                </a:gridCol>
                <a:gridCol w="2232169">
                  <a:extLst>
                    <a:ext uri="{9D8B030D-6E8A-4147-A177-3AD203B41FA5}">
                      <a16:colId xmlns:a16="http://schemas.microsoft.com/office/drawing/2014/main" val="1561594268"/>
                    </a:ext>
                  </a:extLst>
                </a:gridCol>
                <a:gridCol w="2232169">
                  <a:extLst>
                    <a:ext uri="{9D8B030D-6E8A-4147-A177-3AD203B41FA5}">
                      <a16:colId xmlns:a16="http://schemas.microsoft.com/office/drawing/2014/main" val="2560883852"/>
                    </a:ext>
                  </a:extLst>
                </a:gridCol>
              </a:tblGrid>
              <a:tr h="298332">
                <a:tc>
                  <a:txBody>
                    <a:bodyPr/>
                    <a:lstStyle/>
                    <a:p>
                      <a:endParaRPr lang="fr-FR" sz="1400" b="1" i="0" u="none" strike="noStrike" cap="none" dirty="0">
                        <a:solidFill>
                          <a:srgbClr val="002060"/>
                        </a:solidFill>
                        <a:latin typeface="MS PGothic" panose="020B0600070205080204" pitchFamily="34" charset="-128"/>
                        <a:ea typeface="MS PGothic" panose="020B0600070205080204" pitchFamily="34" charset="-128"/>
                        <a:cs typeface="Arial"/>
                        <a:sym typeface="Arial"/>
                      </a:endParaRPr>
                    </a:p>
                  </a:txBody>
                  <a:tcPr>
                    <a:lnR w="12700" cap="flat" cmpd="sng" algn="ctr">
                      <a:solidFill>
                        <a:srgbClr val="2970FF"/>
                      </a:solidFill>
                      <a:prstDash val="solid"/>
                      <a:round/>
                      <a:headEnd type="none" w="med" len="med"/>
                      <a:tailEnd type="none" w="med" len="med"/>
                    </a:lnR>
                    <a:solidFill>
                      <a:schemeClr val="accent4"/>
                    </a:solidFill>
                  </a:tcPr>
                </a:tc>
                <a:tc>
                  <a:txBody>
                    <a:bodyPr/>
                    <a:lstStyle/>
                    <a:p>
                      <a:pPr algn="ctr"/>
                      <a:r>
                        <a:rPr lang="fr-FR" sz="1400" b="1" i="0" u="none" strike="noStrike" cap="none" dirty="0">
                          <a:solidFill>
                            <a:srgbClr val="002060"/>
                          </a:solidFill>
                          <a:latin typeface="MS PGothic" panose="020B0600070205080204" pitchFamily="34" charset="-128"/>
                          <a:ea typeface="MS PGothic" panose="020B0600070205080204" pitchFamily="34" charset="-128"/>
                          <a:cs typeface="Arial"/>
                          <a:sym typeface="Arial"/>
                        </a:rPr>
                        <a:t>Solution ancienne</a:t>
                      </a:r>
                    </a:p>
                  </a:txBody>
                  <a:tcPr>
                    <a:lnL w="12700" cap="flat" cmpd="sng" algn="ctr">
                      <a:solidFill>
                        <a:srgbClr val="2970FF"/>
                      </a:solidFill>
                      <a:prstDash val="solid"/>
                      <a:round/>
                      <a:headEnd type="none" w="med" len="med"/>
                      <a:tailEnd type="none" w="med" len="med"/>
                    </a:lnL>
                    <a:lnR w="12700" cap="flat" cmpd="sng" algn="ctr">
                      <a:solidFill>
                        <a:srgbClr val="2970FF"/>
                      </a:solidFill>
                      <a:prstDash val="solid"/>
                      <a:round/>
                      <a:headEnd type="none" w="med" len="med"/>
                      <a:tailEnd type="none" w="med" len="med"/>
                    </a:lnR>
                    <a:solidFill>
                      <a:srgbClr val="FFD0B3"/>
                    </a:solidFill>
                  </a:tcPr>
                </a:tc>
                <a:tc>
                  <a:txBody>
                    <a:bodyPr/>
                    <a:lstStyle/>
                    <a:p>
                      <a:pPr algn="ctr"/>
                      <a:r>
                        <a:rPr lang="fr-FR" sz="1400" b="1" i="0" u="none" strike="noStrike" cap="none" dirty="0">
                          <a:solidFill>
                            <a:srgbClr val="002060"/>
                          </a:solidFill>
                          <a:latin typeface="MS PGothic" panose="020B0600070205080204" pitchFamily="34" charset="-128"/>
                          <a:ea typeface="MS PGothic" panose="020B0600070205080204" pitchFamily="34" charset="-128"/>
                          <a:cs typeface="Arial"/>
                          <a:sym typeface="Arial"/>
                        </a:rPr>
                        <a:t>Solution mise en place</a:t>
                      </a:r>
                    </a:p>
                  </a:txBody>
                  <a:tcPr>
                    <a:lnL w="12700" cap="flat" cmpd="sng" algn="ctr">
                      <a:solidFill>
                        <a:srgbClr val="2970FF"/>
                      </a:solidFill>
                      <a:prstDash val="solid"/>
                      <a:round/>
                      <a:headEnd type="none" w="med" len="med"/>
                      <a:tailEnd type="none" w="med" len="med"/>
                    </a:lnL>
                    <a:solidFill>
                      <a:schemeClr val="bg2">
                        <a:lumMod val="20000"/>
                        <a:lumOff val="80000"/>
                      </a:schemeClr>
                    </a:solidFill>
                  </a:tcPr>
                </a:tc>
                <a:extLst>
                  <a:ext uri="{0D108BD9-81ED-4DB2-BD59-A6C34878D82A}">
                    <a16:rowId xmlns:a16="http://schemas.microsoft.com/office/drawing/2014/main" val="477902770"/>
                  </a:ext>
                </a:extLst>
              </a:tr>
              <a:tr h="529982">
                <a:tc>
                  <a:txBody>
                    <a:bodyPr/>
                    <a:lstStyle/>
                    <a:p>
                      <a:pPr marL="0" indent="0" algn="ctr">
                        <a:buNone/>
                      </a:pPr>
                      <a:r>
                        <a:rPr lang="fr-FR" sz="1400" b="1" i="0" u="none" strike="noStrike" cap="none" dirty="0">
                          <a:solidFill>
                            <a:srgbClr val="002060"/>
                          </a:solidFill>
                          <a:latin typeface="MS PGothic" panose="020B0600070205080204" pitchFamily="34" charset="-128"/>
                          <a:ea typeface="MS PGothic" panose="020B0600070205080204" pitchFamily="34" charset="-128"/>
                          <a:cs typeface="Arial"/>
                          <a:sym typeface="Arial"/>
                        </a:rPr>
                        <a:t>Temps de traitement et d’analyse</a:t>
                      </a:r>
                      <a:endParaRPr lang="en-US" sz="1400" b="1" i="0" u="none" strike="noStrike" cap="none" dirty="0">
                        <a:solidFill>
                          <a:srgbClr val="002060"/>
                        </a:solidFill>
                        <a:latin typeface="MS PGothic" panose="020B0600070205080204" pitchFamily="34" charset="-128"/>
                        <a:ea typeface="MS PGothic" panose="020B0600070205080204" pitchFamily="34" charset="-128"/>
                        <a:cs typeface="Arial"/>
                        <a:sym typeface="Arial"/>
                      </a:endParaRPr>
                    </a:p>
                  </a:txBody>
                  <a:tcPr>
                    <a:lnR w="12700" cap="flat" cmpd="sng" algn="ctr">
                      <a:solidFill>
                        <a:srgbClr val="2970FF"/>
                      </a:solidFill>
                      <a:prstDash val="solid"/>
                      <a:round/>
                      <a:headEnd type="none" w="med" len="med"/>
                      <a:tailEnd type="none" w="med" len="med"/>
                    </a:lnR>
                    <a:lnB w="12700" cap="flat" cmpd="sng" algn="ctr">
                      <a:solidFill>
                        <a:srgbClr val="2970FF"/>
                      </a:solidFill>
                      <a:prstDash val="solid"/>
                      <a:round/>
                      <a:headEnd type="none" w="med" len="med"/>
                      <a:tailEnd type="none" w="med" len="med"/>
                    </a:lnB>
                    <a:solidFill>
                      <a:srgbClr val="D2E1FE"/>
                    </a:solidFill>
                  </a:tcPr>
                </a:tc>
                <a:tc>
                  <a:txBody>
                    <a:bodyPr/>
                    <a:lstStyle/>
                    <a:p>
                      <a:pPr algn="ctr"/>
                      <a:r>
                        <a:rPr lang="fr-FR" sz="1400" b="0" i="0" u="none" strike="noStrike" cap="none" dirty="0">
                          <a:solidFill>
                            <a:srgbClr val="002060"/>
                          </a:solidFill>
                          <a:latin typeface="MS PGothic" panose="020B0600070205080204" pitchFamily="34" charset="-128"/>
                          <a:ea typeface="MS PGothic" panose="020B0600070205080204" pitchFamily="34" charset="-128"/>
                          <a:cs typeface="Arial"/>
                          <a:sym typeface="Arial"/>
                        </a:rPr>
                        <a:t>Plus que 3 semaines</a:t>
                      </a:r>
                    </a:p>
                  </a:txBody>
                  <a:tcPr anchor="ctr">
                    <a:lnL w="12700" cap="flat" cmpd="sng" algn="ctr">
                      <a:solidFill>
                        <a:srgbClr val="2970FF"/>
                      </a:solidFill>
                      <a:prstDash val="solid"/>
                      <a:round/>
                      <a:headEnd type="none" w="med" len="med"/>
                      <a:tailEnd type="none" w="med" len="med"/>
                    </a:lnL>
                    <a:lnR w="12700" cap="flat" cmpd="sng" algn="ctr">
                      <a:solidFill>
                        <a:srgbClr val="2970FF"/>
                      </a:solidFill>
                      <a:prstDash val="solid"/>
                      <a:round/>
                      <a:headEnd type="none" w="med" len="med"/>
                      <a:tailEnd type="none" w="med" len="med"/>
                    </a:lnR>
                    <a:lnB w="12700" cap="flat" cmpd="sng" algn="ctr">
                      <a:solidFill>
                        <a:srgbClr val="2970FF"/>
                      </a:solidFill>
                      <a:prstDash val="solid"/>
                      <a:round/>
                      <a:headEnd type="none" w="med" len="med"/>
                      <a:tailEnd type="none" w="med" len="med"/>
                    </a:lnB>
                    <a:solidFill>
                      <a:srgbClr val="D2E1FE"/>
                    </a:solidFill>
                  </a:tcPr>
                </a:tc>
                <a:tc>
                  <a:txBody>
                    <a:bodyPr/>
                    <a:lstStyle/>
                    <a:p>
                      <a:pPr algn="ctr"/>
                      <a:r>
                        <a:rPr lang="fr-FR" sz="1400" b="0" i="0" u="none" strike="noStrike" cap="none" dirty="0">
                          <a:solidFill>
                            <a:srgbClr val="002060"/>
                          </a:solidFill>
                          <a:latin typeface="MS PGothic" panose="020B0600070205080204" pitchFamily="34" charset="-128"/>
                          <a:ea typeface="MS PGothic" panose="020B0600070205080204" pitchFamily="34" charset="-128"/>
                          <a:cs typeface="Arial"/>
                          <a:sym typeface="Arial"/>
                        </a:rPr>
                        <a:t>51 secondes au maximum</a:t>
                      </a:r>
                    </a:p>
                  </a:txBody>
                  <a:tcPr anchor="ctr">
                    <a:lnL w="12700" cap="flat" cmpd="sng" algn="ctr">
                      <a:solidFill>
                        <a:srgbClr val="2970FF"/>
                      </a:solidFill>
                      <a:prstDash val="solid"/>
                      <a:round/>
                      <a:headEnd type="none" w="med" len="med"/>
                      <a:tailEnd type="none" w="med" len="med"/>
                    </a:lnL>
                    <a:lnB w="12700" cap="flat" cmpd="sng" algn="ctr">
                      <a:solidFill>
                        <a:srgbClr val="2970FF"/>
                      </a:solidFill>
                      <a:prstDash val="solid"/>
                      <a:round/>
                      <a:headEnd type="none" w="med" len="med"/>
                      <a:tailEnd type="none" w="med" len="med"/>
                    </a:lnB>
                    <a:solidFill>
                      <a:srgbClr val="D2E1FE"/>
                    </a:solidFill>
                  </a:tcPr>
                </a:tc>
                <a:extLst>
                  <a:ext uri="{0D108BD9-81ED-4DB2-BD59-A6C34878D82A}">
                    <a16:rowId xmlns:a16="http://schemas.microsoft.com/office/drawing/2014/main" val="3949496696"/>
                  </a:ext>
                </a:extLst>
              </a:tr>
              <a:tr h="9337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1400" b="1" i="0" u="none" strike="noStrike" cap="none" dirty="0">
                        <a:solidFill>
                          <a:srgbClr val="002060"/>
                        </a:solidFill>
                        <a:latin typeface="MS PGothic" panose="020B0600070205080204" pitchFamily="34" charset="-128"/>
                        <a:ea typeface="MS PGothic" panose="020B0600070205080204" pitchFamily="34" charset="-128"/>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0" u="none" strike="noStrike" cap="none" dirty="0">
                          <a:solidFill>
                            <a:srgbClr val="002060"/>
                          </a:solidFill>
                          <a:latin typeface="MS PGothic" panose="020B0600070205080204" pitchFamily="34" charset="-128"/>
                          <a:ea typeface="MS PGothic" panose="020B0600070205080204" pitchFamily="34" charset="-128"/>
                          <a:cs typeface="Arial"/>
                          <a:sym typeface="Arial"/>
                        </a:rPr>
                        <a:t>Indicateurs de performance</a:t>
                      </a:r>
                      <a:endParaRPr lang="en-US" sz="1400" b="1" i="0" u="none" strike="noStrike" cap="none" dirty="0">
                        <a:solidFill>
                          <a:srgbClr val="002060"/>
                        </a:solidFill>
                        <a:latin typeface="MS PGothic" panose="020B0600070205080204" pitchFamily="34" charset="-128"/>
                        <a:ea typeface="MS PGothic" panose="020B0600070205080204" pitchFamily="34" charset="-128"/>
                        <a:cs typeface="Arial"/>
                        <a:sym typeface="Arial"/>
                      </a:endParaRPr>
                    </a:p>
                    <a:p>
                      <a:endParaRPr lang="fr-FR" sz="1400" b="1" i="0" u="none" strike="noStrike" cap="none" dirty="0">
                        <a:solidFill>
                          <a:srgbClr val="002060"/>
                        </a:solidFill>
                        <a:latin typeface="MS PGothic" panose="020B0600070205080204" pitchFamily="34" charset="-128"/>
                        <a:ea typeface="MS PGothic" panose="020B0600070205080204" pitchFamily="34" charset="-128"/>
                        <a:cs typeface="Arial"/>
                        <a:sym typeface="Arial"/>
                      </a:endParaRPr>
                    </a:p>
                  </a:txBody>
                  <a:tcPr anchor="ctr">
                    <a:lnR w="12700" cap="flat" cmpd="sng" algn="ctr">
                      <a:solidFill>
                        <a:srgbClr val="2970FF"/>
                      </a:solidFill>
                      <a:prstDash val="solid"/>
                      <a:round/>
                      <a:headEnd type="none" w="med" len="med"/>
                      <a:tailEnd type="none" w="med" len="med"/>
                    </a:lnR>
                    <a:lnT w="12700" cap="flat" cmpd="sng" algn="ctr">
                      <a:solidFill>
                        <a:srgbClr val="2970FF"/>
                      </a:solidFill>
                      <a:prstDash val="solid"/>
                      <a:round/>
                      <a:headEnd type="none" w="med" len="med"/>
                      <a:tailEnd type="none" w="med" len="med"/>
                    </a:lnT>
                    <a:lnB w="12700" cap="flat" cmpd="sng" algn="ctr">
                      <a:solidFill>
                        <a:srgbClr val="2970FF"/>
                      </a:solidFill>
                      <a:prstDash val="solid"/>
                      <a:round/>
                      <a:headEnd type="none" w="med" len="med"/>
                      <a:tailEnd type="none" w="med" len="med"/>
                    </a:lnB>
                    <a:solidFill>
                      <a:srgbClr val="D2E1FE"/>
                    </a:solidFill>
                  </a:tcPr>
                </a:tc>
                <a:tc>
                  <a:txBody>
                    <a:bodyPr/>
                    <a:lstStyle/>
                    <a:p>
                      <a:pPr algn="ctr"/>
                      <a:r>
                        <a:rPr lang="fr-FR" sz="1400" b="0" i="0" u="none" strike="noStrike" cap="none" dirty="0">
                          <a:solidFill>
                            <a:srgbClr val="002060"/>
                          </a:solidFill>
                          <a:latin typeface="MS PGothic" panose="020B0600070205080204" pitchFamily="34" charset="-128"/>
                          <a:ea typeface="MS PGothic" panose="020B0600070205080204" pitchFamily="34" charset="-128"/>
                          <a:cs typeface="Arial"/>
                          <a:sym typeface="Arial"/>
                        </a:rPr>
                        <a:t>Indicateurs non-fiables et mal présentés</a:t>
                      </a:r>
                    </a:p>
                  </a:txBody>
                  <a:tcPr anchor="ctr">
                    <a:lnL w="12700" cap="flat" cmpd="sng" algn="ctr">
                      <a:solidFill>
                        <a:srgbClr val="2970FF"/>
                      </a:solidFill>
                      <a:prstDash val="solid"/>
                      <a:round/>
                      <a:headEnd type="none" w="med" len="med"/>
                      <a:tailEnd type="none" w="med" len="med"/>
                    </a:lnL>
                    <a:lnR w="12700" cap="flat" cmpd="sng" algn="ctr">
                      <a:solidFill>
                        <a:srgbClr val="2970FF"/>
                      </a:solidFill>
                      <a:prstDash val="solid"/>
                      <a:round/>
                      <a:headEnd type="none" w="med" len="med"/>
                      <a:tailEnd type="none" w="med" len="med"/>
                    </a:lnR>
                    <a:lnT w="12700" cap="flat" cmpd="sng" algn="ctr">
                      <a:solidFill>
                        <a:srgbClr val="2970FF"/>
                      </a:solidFill>
                      <a:prstDash val="solid"/>
                      <a:round/>
                      <a:headEnd type="none" w="med" len="med"/>
                      <a:tailEnd type="none" w="med" len="med"/>
                    </a:lnT>
                    <a:lnB w="12700" cap="flat" cmpd="sng" algn="ctr">
                      <a:solidFill>
                        <a:srgbClr val="2970FF"/>
                      </a:solidFill>
                      <a:prstDash val="solid"/>
                      <a:round/>
                      <a:headEnd type="none" w="med" len="med"/>
                      <a:tailEnd type="none" w="med" len="med"/>
                    </a:lnB>
                    <a:solidFill>
                      <a:srgbClr val="D2E1FE"/>
                    </a:solidFill>
                  </a:tcPr>
                </a:tc>
                <a:tc>
                  <a:txBody>
                    <a:bodyPr/>
                    <a:lstStyle/>
                    <a:p>
                      <a:pPr algn="ctr"/>
                      <a:r>
                        <a:rPr lang="fr-FR" sz="1400" b="0" i="0" u="none" strike="noStrike" cap="none" dirty="0">
                          <a:solidFill>
                            <a:srgbClr val="002060"/>
                          </a:solidFill>
                          <a:latin typeface="MS PGothic" panose="020B0600070205080204" pitchFamily="34" charset="-128"/>
                          <a:ea typeface="MS PGothic" panose="020B0600070205080204" pitchFamily="34" charset="-128"/>
                          <a:cs typeface="Arial"/>
                          <a:sym typeface="Arial"/>
                        </a:rPr>
                        <a:t>Indicateurs optimisés et valeurs exactes</a:t>
                      </a:r>
                    </a:p>
                  </a:txBody>
                  <a:tcPr anchor="ctr">
                    <a:lnL w="12700" cap="flat" cmpd="sng" algn="ctr">
                      <a:solidFill>
                        <a:srgbClr val="2970FF"/>
                      </a:solidFill>
                      <a:prstDash val="solid"/>
                      <a:round/>
                      <a:headEnd type="none" w="med" len="med"/>
                      <a:tailEnd type="none" w="med" len="med"/>
                    </a:lnL>
                    <a:lnT w="12700" cap="flat" cmpd="sng" algn="ctr">
                      <a:solidFill>
                        <a:srgbClr val="2970FF"/>
                      </a:solidFill>
                      <a:prstDash val="solid"/>
                      <a:round/>
                      <a:headEnd type="none" w="med" len="med"/>
                      <a:tailEnd type="none" w="med" len="med"/>
                    </a:lnT>
                    <a:lnB w="12700" cap="flat" cmpd="sng" algn="ctr">
                      <a:solidFill>
                        <a:srgbClr val="2970FF"/>
                      </a:solidFill>
                      <a:prstDash val="solid"/>
                      <a:round/>
                      <a:headEnd type="none" w="med" len="med"/>
                      <a:tailEnd type="none" w="med" len="med"/>
                    </a:lnB>
                    <a:solidFill>
                      <a:srgbClr val="D2E1FE"/>
                    </a:solidFill>
                  </a:tcPr>
                </a:tc>
                <a:extLst>
                  <a:ext uri="{0D108BD9-81ED-4DB2-BD59-A6C34878D82A}">
                    <a16:rowId xmlns:a16="http://schemas.microsoft.com/office/drawing/2014/main" val="821261796"/>
                  </a:ext>
                </a:extLst>
              </a:tr>
              <a:tr h="7159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1" i="0" u="none" strike="noStrike" cap="none" dirty="0">
                        <a:solidFill>
                          <a:srgbClr val="002060"/>
                        </a:solidFill>
                        <a:latin typeface="MS PGothic" panose="020B0600070205080204" pitchFamily="34" charset="-128"/>
                        <a:ea typeface="MS PGothic" panose="020B0600070205080204" pitchFamily="34" charset="-128"/>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i="0" u="none" strike="noStrike" cap="none" dirty="0">
                          <a:solidFill>
                            <a:srgbClr val="002060"/>
                          </a:solidFill>
                          <a:latin typeface="MS PGothic" panose="020B0600070205080204" pitchFamily="34" charset="-128"/>
                          <a:ea typeface="MS PGothic" panose="020B0600070205080204" pitchFamily="34" charset="-128"/>
                          <a:cs typeface="Arial"/>
                          <a:sym typeface="Arial"/>
                        </a:rPr>
                        <a:t>Processus ETL</a:t>
                      </a:r>
                    </a:p>
                    <a:p>
                      <a:endParaRPr lang="fr-FR" sz="1400" b="1" i="0" u="none" strike="noStrike" cap="none" dirty="0">
                        <a:solidFill>
                          <a:srgbClr val="002060"/>
                        </a:solidFill>
                        <a:latin typeface="MS PGothic" panose="020B0600070205080204" pitchFamily="34" charset="-128"/>
                        <a:ea typeface="MS PGothic" panose="020B0600070205080204" pitchFamily="34" charset="-128"/>
                        <a:cs typeface="Arial"/>
                        <a:sym typeface="Arial"/>
                      </a:endParaRPr>
                    </a:p>
                  </a:txBody>
                  <a:tcPr anchor="b">
                    <a:lnR w="12700" cap="flat" cmpd="sng" algn="ctr">
                      <a:solidFill>
                        <a:srgbClr val="2970FF"/>
                      </a:solidFill>
                      <a:prstDash val="solid"/>
                      <a:round/>
                      <a:headEnd type="none" w="med" len="med"/>
                      <a:tailEnd type="none" w="med" len="med"/>
                    </a:lnR>
                    <a:lnT w="12700" cap="flat" cmpd="sng" algn="ctr">
                      <a:solidFill>
                        <a:srgbClr val="2970FF"/>
                      </a:solidFill>
                      <a:prstDash val="solid"/>
                      <a:round/>
                      <a:headEnd type="none" w="med" len="med"/>
                      <a:tailEnd type="none" w="med" len="med"/>
                    </a:lnT>
                    <a:lnB w="12700" cap="flat" cmpd="sng" algn="ctr">
                      <a:solidFill>
                        <a:srgbClr val="2970FF"/>
                      </a:solidFill>
                      <a:prstDash val="solid"/>
                      <a:round/>
                      <a:headEnd type="none" w="med" len="med"/>
                      <a:tailEnd type="none" w="med" len="med"/>
                    </a:lnB>
                    <a:solidFill>
                      <a:srgbClr val="D2E1FE"/>
                    </a:solidFill>
                  </a:tcPr>
                </a:tc>
                <a:tc>
                  <a:txBody>
                    <a:bodyPr/>
                    <a:lstStyle/>
                    <a:p>
                      <a:pPr algn="ctr"/>
                      <a:r>
                        <a:rPr lang="fr-FR" sz="1400" b="0" i="0" u="none" strike="noStrike" cap="none" dirty="0">
                          <a:solidFill>
                            <a:srgbClr val="002060"/>
                          </a:solidFill>
                          <a:latin typeface="MS PGothic" panose="020B0600070205080204" pitchFamily="34" charset="-128"/>
                          <a:ea typeface="MS PGothic" panose="020B0600070205080204" pitchFamily="34" charset="-128"/>
                          <a:cs typeface="Arial"/>
                          <a:sym typeface="Arial"/>
                        </a:rPr>
                        <a:t>Processus effectuer manuellement </a:t>
                      </a:r>
                    </a:p>
                  </a:txBody>
                  <a:tcPr anchor="ctr">
                    <a:lnL w="12700" cap="flat" cmpd="sng" algn="ctr">
                      <a:solidFill>
                        <a:srgbClr val="2970FF"/>
                      </a:solidFill>
                      <a:prstDash val="solid"/>
                      <a:round/>
                      <a:headEnd type="none" w="med" len="med"/>
                      <a:tailEnd type="none" w="med" len="med"/>
                    </a:lnL>
                    <a:lnR w="12700" cap="flat" cmpd="sng" algn="ctr">
                      <a:solidFill>
                        <a:srgbClr val="2970FF"/>
                      </a:solidFill>
                      <a:prstDash val="solid"/>
                      <a:round/>
                      <a:headEnd type="none" w="med" len="med"/>
                      <a:tailEnd type="none" w="med" len="med"/>
                    </a:lnR>
                    <a:lnT w="12700" cap="flat" cmpd="sng" algn="ctr">
                      <a:solidFill>
                        <a:srgbClr val="2970FF"/>
                      </a:solidFill>
                      <a:prstDash val="solid"/>
                      <a:round/>
                      <a:headEnd type="none" w="med" len="med"/>
                      <a:tailEnd type="none" w="med" len="med"/>
                    </a:lnT>
                    <a:lnB w="12700" cap="flat" cmpd="sng" algn="ctr">
                      <a:solidFill>
                        <a:srgbClr val="2970FF"/>
                      </a:solidFill>
                      <a:prstDash val="solid"/>
                      <a:round/>
                      <a:headEnd type="none" w="med" len="med"/>
                      <a:tailEnd type="none" w="med" len="med"/>
                    </a:lnB>
                    <a:solidFill>
                      <a:srgbClr val="D2E1FE"/>
                    </a:solidFill>
                  </a:tcPr>
                </a:tc>
                <a:tc>
                  <a:txBody>
                    <a:bodyPr/>
                    <a:lstStyle/>
                    <a:p>
                      <a:pPr algn="ctr"/>
                      <a:r>
                        <a:rPr lang="fr-FR" sz="1400" b="0" i="0" u="none" strike="noStrike" cap="none" dirty="0">
                          <a:solidFill>
                            <a:srgbClr val="002060"/>
                          </a:solidFill>
                          <a:latin typeface="MS PGothic" panose="020B0600070205080204" pitchFamily="34" charset="-128"/>
                          <a:ea typeface="MS PGothic" panose="020B0600070205080204" pitchFamily="34" charset="-128"/>
                          <a:cs typeface="Arial"/>
                          <a:sym typeface="Arial"/>
                        </a:rPr>
                        <a:t>Le flux est automatique de bout en bout</a:t>
                      </a:r>
                    </a:p>
                  </a:txBody>
                  <a:tcPr anchor="ctr">
                    <a:lnL w="12700" cap="flat" cmpd="sng" algn="ctr">
                      <a:solidFill>
                        <a:srgbClr val="2970FF"/>
                      </a:solidFill>
                      <a:prstDash val="solid"/>
                      <a:round/>
                      <a:headEnd type="none" w="med" len="med"/>
                      <a:tailEnd type="none" w="med" len="med"/>
                    </a:lnL>
                    <a:lnT w="12700" cap="flat" cmpd="sng" algn="ctr">
                      <a:solidFill>
                        <a:srgbClr val="2970FF"/>
                      </a:solidFill>
                      <a:prstDash val="solid"/>
                      <a:round/>
                      <a:headEnd type="none" w="med" len="med"/>
                      <a:tailEnd type="none" w="med" len="med"/>
                    </a:lnT>
                    <a:lnB w="12700" cap="flat" cmpd="sng" algn="ctr">
                      <a:solidFill>
                        <a:srgbClr val="2970FF"/>
                      </a:solidFill>
                      <a:prstDash val="solid"/>
                      <a:round/>
                      <a:headEnd type="none" w="med" len="med"/>
                      <a:tailEnd type="none" w="med" len="med"/>
                    </a:lnB>
                    <a:solidFill>
                      <a:srgbClr val="D2E1FE"/>
                    </a:solidFill>
                  </a:tcPr>
                </a:tc>
                <a:extLst>
                  <a:ext uri="{0D108BD9-81ED-4DB2-BD59-A6C34878D82A}">
                    <a16:rowId xmlns:a16="http://schemas.microsoft.com/office/drawing/2014/main" val="2332392956"/>
                  </a:ext>
                </a:extLst>
              </a:tr>
              <a:tr h="7159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1400" b="1" i="0" u="none" strike="noStrike" cap="none" dirty="0">
                        <a:solidFill>
                          <a:srgbClr val="002060"/>
                        </a:solidFill>
                        <a:latin typeface="MS PGothic" panose="020B0600070205080204" pitchFamily="34" charset="-128"/>
                        <a:ea typeface="MS PGothic" panose="020B0600070205080204" pitchFamily="34" charset="-128"/>
                        <a:cs typeface="Arial"/>
                        <a:sym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1" i="0" u="none" strike="noStrike" cap="none" dirty="0">
                          <a:solidFill>
                            <a:srgbClr val="002060"/>
                          </a:solidFill>
                          <a:latin typeface="MS PGothic" panose="020B0600070205080204" pitchFamily="34" charset="-128"/>
                          <a:ea typeface="MS PGothic" panose="020B0600070205080204" pitchFamily="34" charset="-128"/>
                          <a:cs typeface="Arial"/>
                          <a:sym typeface="Arial"/>
                        </a:rPr>
                        <a:t>Réalisation des rapports</a:t>
                      </a:r>
                    </a:p>
                    <a:p>
                      <a:endParaRPr lang="fr-FR" sz="1400" b="1" i="0" u="none" strike="noStrike" cap="none" dirty="0">
                        <a:solidFill>
                          <a:srgbClr val="002060"/>
                        </a:solidFill>
                        <a:latin typeface="MS PGothic" panose="020B0600070205080204" pitchFamily="34" charset="-128"/>
                        <a:ea typeface="MS PGothic" panose="020B0600070205080204" pitchFamily="34" charset="-128"/>
                        <a:cs typeface="Arial"/>
                        <a:sym typeface="Arial"/>
                      </a:endParaRPr>
                    </a:p>
                  </a:txBody>
                  <a:tcPr>
                    <a:lnR w="12700" cap="flat" cmpd="sng" algn="ctr">
                      <a:solidFill>
                        <a:srgbClr val="2970FF"/>
                      </a:solidFill>
                      <a:prstDash val="solid"/>
                      <a:round/>
                      <a:headEnd type="none" w="med" len="med"/>
                      <a:tailEnd type="none" w="med" len="med"/>
                    </a:lnR>
                    <a:lnT w="12700" cap="flat" cmpd="sng" algn="ctr">
                      <a:solidFill>
                        <a:srgbClr val="2970FF"/>
                      </a:solidFill>
                      <a:prstDash val="solid"/>
                      <a:round/>
                      <a:headEnd type="none" w="med" len="med"/>
                      <a:tailEnd type="none" w="med" len="med"/>
                    </a:lnT>
                    <a:lnB w="12700" cap="flat" cmpd="sng" algn="ctr">
                      <a:solidFill>
                        <a:srgbClr val="2970FF"/>
                      </a:solidFill>
                      <a:prstDash val="solid"/>
                      <a:round/>
                      <a:headEnd type="none" w="med" len="med"/>
                      <a:tailEnd type="none" w="med" len="med"/>
                    </a:lnB>
                    <a:solidFill>
                      <a:srgbClr val="D2E1FE"/>
                    </a:solidFill>
                  </a:tcPr>
                </a:tc>
                <a:tc>
                  <a:txBody>
                    <a:bodyPr/>
                    <a:lstStyle/>
                    <a:p>
                      <a:pPr algn="ctr"/>
                      <a:r>
                        <a:rPr lang="fr-FR" sz="1400" b="0" i="0" u="none" strike="noStrike" cap="none" dirty="0">
                          <a:solidFill>
                            <a:srgbClr val="002060"/>
                          </a:solidFill>
                          <a:latin typeface="MS PGothic" panose="020B0600070205080204" pitchFamily="34" charset="-128"/>
                          <a:ea typeface="MS PGothic" panose="020B0600070205080204" pitchFamily="34" charset="-128"/>
                          <a:cs typeface="Arial"/>
                          <a:sym typeface="Arial"/>
                        </a:rPr>
                        <a:t>Rapports complexes à réaliser et non réactifs</a:t>
                      </a:r>
                    </a:p>
                  </a:txBody>
                  <a:tcPr anchor="ctr">
                    <a:lnL w="12700" cap="flat" cmpd="sng" algn="ctr">
                      <a:solidFill>
                        <a:srgbClr val="2970FF"/>
                      </a:solidFill>
                      <a:prstDash val="solid"/>
                      <a:round/>
                      <a:headEnd type="none" w="med" len="med"/>
                      <a:tailEnd type="none" w="med" len="med"/>
                    </a:lnL>
                    <a:lnR w="12700" cap="flat" cmpd="sng" algn="ctr">
                      <a:solidFill>
                        <a:srgbClr val="2970FF"/>
                      </a:solidFill>
                      <a:prstDash val="solid"/>
                      <a:round/>
                      <a:headEnd type="none" w="med" len="med"/>
                      <a:tailEnd type="none" w="med" len="med"/>
                    </a:lnR>
                    <a:lnT w="12700" cap="flat" cmpd="sng" algn="ctr">
                      <a:solidFill>
                        <a:srgbClr val="2970FF"/>
                      </a:solidFill>
                      <a:prstDash val="solid"/>
                      <a:round/>
                      <a:headEnd type="none" w="med" len="med"/>
                      <a:tailEnd type="none" w="med" len="med"/>
                    </a:lnT>
                    <a:lnB w="12700" cap="flat" cmpd="sng" algn="ctr">
                      <a:solidFill>
                        <a:srgbClr val="2970FF"/>
                      </a:solidFill>
                      <a:prstDash val="solid"/>
                      <a:round/>
                      <a:headEnd type="none" w="med" len="med"/>
                      <a:tailEnd type="none" w="med" len="med"/>
                    </a:lnB>
                    <a:solidFill>
                      <a:srgbClr val="D2E1FE"/>
                    </a:solidFill>
                  </a:tcPr>
                </a:tc>
                <a:tc>
                  <a:txBody>
                    <a:bodyPr/>
                    <a:lstStyle/>
                    <a:p>
                      <a:pPr algn="ctr"/>
                      <a:r>
                        <a:rPr lang="fr-FR" sz="1400" b="0" i="0" u="none" strike="noStrike" cap="none" dirty="0">
                          <a:solidFill>
                            <a:srgbClr val="002060"/>
                          </a:solidFill>
                          <a:latin typeface="MS PGothic" panose="020B0600070205080204" pitchFamily="34" charset="-128"/>
                          <a:ea typeface="MS PGothic" panose="020B0600070205080204" pitchFamily="34" charset="-128"/>
                          <a:cs typeface="Arial"/>
                          <a:sym typeface="Arial"/>
                        </a:rPr>
                        <a:t>Rapports bien présentés et analyse dynamique des indicateurs</a:t>
                      </a:r>
                    </a:p>
                  </a:txBody>
                  <a:tcPr anchor="ctr">
                    <a:lnL w="12700" cap="flat" cmpd="sng" algn="ctr">
                      <a:solidFill>
                        <a:srgbClr val="2970FF"/>
                      </a:solidFill>
                      <a:prstDash val="solid"/>
                      <a:round/>
                      <a:headEnd type="none" w="med" len="med"/>
                      <a:tailEnd type="none" w="med" len="med"/>
                    </a:lnL>
                    <a:lnT w="12700" cap="flat" cmpd="sng" algn="ctr">
                      <a:solidFill>
                        <a:srgbClr val="2970FF"/>
                      </a:solidFill>
                      <a:prstDash val="solid"/>
                      <a:round/>
                      <a:headEnd type="none" w="med" len="med"/>
                      <a:tailEnd type="none" w="med" len="med"/>
                    </a:lnT>
                    <a:lnB w="12700" cap="flat" cmpd="sng" algn="ctr">
                      <a:solidFill>
                        <a:srgbClr val="2970FF"/>
                      </a:solidFill>
                      <a:prstDash val="solid"/>
                      <a:round/>
                      <a:headEnd type="none" w="med" len="med"/>
                      <a:tailEnd type="none" w="med" len="med"/>
                    </a:lnB>
                    <a:solidFill>
                      <a:srgbClr val="D2E1FE"/>
                    </a:solidFill>
                  </a:tcPr>
                </a:tc>
                <a:extLst>
                  <a:ext uri="{0D108BD9-81ED-4DB2-BD59-A6C34878D82A}">
                    <a16:rowId xmlns:a16="http://schemas.microsoft.com/office/drawing/2014/main" val="2599680605"/>
                  </a:ext>
                </a:extLst>
              </a:tr>
              <a:tr h="1133661">
                <a:tc>
                  <a:txBody>
                    <a:bodyPr/>
                    <a:lstStyle/>
                    <a:p>
                      <a:pPr algn="ctr"/>
                      <a:r>
                        <a:rPr lang="fr-FR" sz="1400" b="1" i="0" u="none" strike="noStrike" cap="none" dirty="0">
                          <a:solidFill>
                            <a:srgbClr val="002060"/>
                          </a:solidFill>
                          <a:latin typeface="MS PGothic" panose="020B0600070205080204" pitchFamily="34" charset="-128"/>
                          <a:ea typeface="MS PGothic" panose="020B0600070205080204" pitchFamily="34" charset="-128"/>
                          <a:cs typeface="Arial"/>
                          <a:sym typeface="Arial"/>
                        </a:rPr>
                        <a:t>Réalisation des modèles de planification</a:t>
                      </a:r>
                    </a:p>
                  </a:txBody>
                  <a:tcPr>
                    <a:lnR w="12700" cap="flat" cmpd="sng" algn="ctr">
                      <a:solidFill>
                        <a:srgbClr val="2970FF"/>
                      </a:solidFill>
                      <a:prstDash val="solid"/>
                      <a:round/>
                      <a:headEnd type="none" w="med" len="med"/>
                      <a:tailEnd type="none" w="med" len="med"/>
                    </a:lnR>
                    <a:lnT w="12700" cap="flat" cmpd="sng" algn="ctr">
                      <a:solidFill>
                        <a:srgbClr val="2970FF"/>
                      </a:solidFill>
                      <a:prstDash val="solid"/>
                      <a:round/>
                      <a:headEnd type="none" w="med" len="med"/>
                      <a:tailEnd type="none" w="med" len="med"/>
                    </a:lnT>
                    <a:solidFill>
                      <a:srgbClr val="D2E1FE"/>
                    </a:solidFill>
                  </a:tcPr>
                </a:tc>
                <a:tc>
                  <a:txBody>
                    <a:bodyPr/>
                    <a:lstStyle/>
                    <a:p>
                      <a:pPr algn="ctr"/>
                      <a:r>
                        <a:rPr lang="fr-FR" sz="1400" b="0" i="0" u="none" strike="noStrike" cap="none" dirty="0">
                          <a:solidFill>
                            <a:srgbClr val="002060"/>
                          </a:solidFill>
                          <a:latin typeface="MS PGothic" panose="020B0600070205080204" pitchFamily="34" charset="-128"/>
                          <a:ea typeface="MS PGothic" panose="020B0600070205080204" pitchFamily="34" charset="-128"/>
                          <a:cs typeface="Arial"/>
                          <a:sym typeface="Arial"/>
                        </a:rPr>
                        <a:t>Objectifs saisies manuellement dans des fichiers plats</a:t>
                      </a:r>
                    </a:p>
                  </a:txBody>
                  <a:tcPr anchor="ctr">
                    <a:lnL w="12700" cap="flat" cmpd="sng" algn="ctr">
                      <a:solidFill>
                        <a:srgbClr val="2970FF"/>
                      </a:solidFill>
                      <a:prstDash val="solid"/>
                      <a:round/>
                      <a:headEnd type="none" w="med" len="med"/>
                      <a:tailEnd type="none" w="med" len="med"/>
                    </a:lnL>
                    <a:lnR w="12700" cap="flat" cmpd="sng" algn="ctr">
                      <a:solidFill>
                        <a:srgbClr val="2970FF"/>
                      </a:solidFill>
                      <a:prstDash val="solid"/>
                      <a:round/>
                      <a:headEnd type="none" w="med" len="med"/>
                      <a:tailEnd type="none" w="med" len="med"/>
                    </a:lnR>
                    <a:lnT w="12700" cap="flat" cmpd="sng" algn="ctr">
                      <a:solidFill>
                        <a:srgbClr val="2970FF"/>
                      </a:solidFill>
                      <a:prstDash val="solid"/>
                      <a:round/>
                      <a:headEnd type="none" w="med" len="med"/>
                      <a:tailEnd type="none" w="med" len="med"/>
                    </a:lnT>
                    <a:solidFill>
                      <a:srgbClr val="D2E1FE"/>
                    </a:solidFill>
                  </a:tcPr>
                </a:tc>
                <a:tc>
                  <a:txBody>
                    <a:bodyPr/>
                    <a:lstStyle/>
                    <a:p>
                      <a:pPr algn="ctr"/>
                      <a:r>
                        <a:rPr lang="fr-FR" sz="1400" b="0" i="0" u="none" strike="noStrike" cap="none" dirty="0">
                          <a:solidFill>
                            <a:srgbClr val="002060"/>
                          </a:solidFill>
                          <a:latin typeface="MS PGothic" panose="020B0600070205080204" pitchFamily="34" charset="-128"/>
                          <a:ea typeface="MS PGothic" panose="020B0600070205080204" pitchFamily="34" charset="-128"/>
                          <a:cs typeface="Arial"/>
                          <a:sym typeface="Arial"/>
                        </a:rPr>
                        <a:t>Modèles de prédiction, de simulation et de planification bien présentés permettant la collaboration entre les décideurs</a:t>
                      </a:r>
                    </a:p>
                  </a:txBody>
                  <a:tcPr anchor="ctr">
                    <a:lnL w="12700" cap="flat" cmpd="sng" algn="ctr">
                      <a:solidFill>
                        <a:srgbClr val="2970FF"/>
                      </a:solidFill>
                      <a:prstDash val="solid"/>
                      <a:round/>
                      <a:headEnd type="none" w="med" len="med"/>
                      <a:tailEnd type="none" w="med" len="med"/>
                    </a:lnL>
                    <a:lnT w="12700" cap="flat" cmpd="sng" algn="ctr">
                      <a:solidFill>
                        <a:srgbClr val="2970FF"/>
                      </a:solidFill>
                      <a:prstDash val="solid"/>
                      <a:round/>
                      <a:headEnd type="none" w="med" len="med"/>
                      <a:tailEnd type="none" w="med" len="med"/>
                    </a:lnT>
                    <a:solidFill>
                      <a:srgbClr val="D2E1FE"/>
                    </a:solidFill>
                  </a:tcPr>
                </a:tc>
                <a:extLst>
                  <a:ext uri="{0D108BD9-81ED-4DB2-BD59-A6C34878D82A}">
                    <a16:rowId xmlns:a16="http://schemas.microsoft.com/office/drawing/2014/main" val="2514136864"/>
                  </a:ext>
                </a:extLst>
              </a:tr>
            </a:tbl>
          </a:graphicData>
        </a:graphic>
      </p:graphicFrame>
    </p:spTree>
    <p:extLst>
      <p:ext uri="{BB962C8B-B14F-4D97-AF65-F5344CB8AC3E}">
        <p14:creationId xmlns:p14="http://schemas.microsoft.com/office/powerpoint/2010/main" val="5253526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F3239AE3-AC9B-1C95-F4DD-C5ED0B8F880E}"/>
              </a:ext>
            </a:extLst>
          </p:cNvPr>
          <p:cNvSpPr txBox="1"/>
          <p:nvPr/>
        </p:nvSpPr>
        <p:spPr>
          <a:xfrm>
            <a:off x="755650" y="1716220"/>
            <a:ext cx="8153400" cy="1600438"/>
          </a:xfrm>
          <a:prstGeom prst="rect">
            <a:avLst/>
          </a:prstGeom>
          <a:noFill/>
        </p:spPr>
        <p:txBody>
          <a:bodyPr wrap="square">
            <a:spAutoFit/>
          </a:bodyPr>
          <a:lstStyle/>
          <a:p>
            <a:pPr>
              <a:buFont typeface="Wingdings" pitchFamily="2" charset="2"/>
              <a:buChar char="ü"/>
            </a:pPr>
            <a:r>
              <a:rPr lang="fr-FR" b="1" dirty="0"/>
              <a:t>Réaliser des rapports pour les données des autres modules ( CRM,PS,MM..)</a:t>
            </a:r>
          </a:p>
          <a:p>
            <a:endParaRPr lang="fr-FR" b="1" dirty="0"/>
          </a:p>
          <a:p>
            <a:pPr>
              <a:buFont typeface="Wingdings" pitchFamily="2" charset="2"/>
              <a:buChar char="ü"/>
            </a:pPr>
            <a:r>
              <a:rPr lang="fr-FR" b="1" dirty="0"/>
              <a:t>Réaliser un plan d’audit pour le système réalisé</a:t>
            </a:r>
          </a:p>
          <a:p>
            <a:endParaRPr lang="fr-FR" b="1" dirty="0"/>
          </a:p>
          <a:p>
            <a:pPr>
              <a:buFont typeface="Wingdings" pitchFamily="2" charset="2"/>
              <a:buChar char="ü"/>
            </a:pPr>
            <a:r>
              <a:rPr lang="fr-FR" b="1" dirty="0"/>
              <a:t>Faire la migration vers l’ERP S/4HANA ( SGBD SAP HANA)</a:t>
            </a:r>
          </a:p>
          <a:p>
            <a:endParaRPr lang="fr-FR" b="1" dirty="0"/>
          </a:p>
          <a:p>
            <a:pPr>
              <a:buFont typeface="Wingdings" pitchFamily="2" charset="2"/>
              <a:buChar char="ü"/>
            </a:pPr>
            <a:r>
              <a:rPr lang="fr-FR" b="1" dirty="0"/>
              <a:t>Faire la migration vers SAP BW</a:t>
            </a:r>
            <a:r>
              <a:rPr lang="en-US" b="1" dirty="0"/>
              <a:t>/</a:t>
            </a:r>
            <a:r>
              <a:rPr lang="fr-FR" b="1" dirty="0"/>
              <a:t>4HANA pour bénéficier des fonctionnalités plus récents</a:t>
            </a:r>
          </a:p>
        </p:txBody>
      </p:sp>
      <p:sp>
        <p:nvSpPr>
          <p:cNvPr id="9" name="TextBox 4">
            <a:extLst>
              <a:ext uri="{FF2B5EF4-FFF2-40B4-BE49-F238E27FC236}">
                <a16:creationId xmlns:a16="http://schemas.microsoft.com/office/drawing/2014/main" id="{5C6F5389-7A7B-218B-15B4-DD4F530ABF2F}"/>
              </a:ext>
            </a:extLst>
          </p:cNvPr>
          <p:cNvSpPr txBox="1"/>
          <p:nvPr/>
        </p:nvSpPr>
        <p:spPr>
          <a:xfrm>
            <a:off x="259925" y="953768"/>
            <a:ext cx="1877437" cy="400110"/>
          </a:xfrm>
          <a:prstGeom prst="rect">
            <a:avLst/>
          </a:prstGeom>
          <a:noFill/>
        </p:spPr>
        <p:txBody>
          <a:bodyPr wrap="none" rtlCol="0">
            <a:spAutoFit/>
          </a:bodyPr>
          <a:lstStyle/>
          <a:p>
            <a:r>
              <a:rPr lang="fr-FR" sz="2000" dirty="0">
                <a:solidFill>
                  <a:srgbClr val="002060"/>
                </a:solidFill>
                <a:latin typeface="Open Sans ExtraBold"/>
                <a:ea typeface="Open Sans ExtraBold"/>
                <a:cs typeface="Open Sans ExtraBold"/>
              </a:rPr>
              <a:t>Perspectives</a:t>
            </a:r>
          </a:p>
        </p:txBody>
      </p:sp>
      <p:sp>
        <p:nvSpPr>
          <p:cNvPr id="2" name="Oval 2">
            <a:extLst>
              <a:ext uri="{FF2B5EF4-FFF2-40B4-BE49-F238E27FC236}">
                <a16:creationId xmlns:a16="http://schemas.microsoft.com/office/drawing/2014/main" id="{5ECF4CDE-9F4D-89D7-2EDA-42BD9667A4C3}"/>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52</a:t>
            </a:r>
            <a:endParaRPr lang="fr-FR" sz="1200" dirty="0">
              <a:solidFill>
                <a:schemeClr val="tx1"/>
              </a:solidFill>
            </a:endParaRPr>
          </a:p>
        </p:txBody>
      </p:sp>
    </p:spTree>
    <p:extLst>
      <p:ext uri="{BB962C8B-B14F-4D97-AF65-F5344CB8AC3E}">
        <p14:creationId xmlns:p14="http://schemas.microsoft.com/office/powerpoint/2010/main" val="8040033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51"/>
          <p:cNvSpPr txBox="1">
            <a:spLocks noGrp="1"/>
          </p:cNvSpPr>
          <p:nvPr>
            <p:ph type="title"/>
          </p:nvPr>
        </p:nvSpPr>
        <p:spPr>
          <a:xfrm>
            <a:off x="1325850" y="2296957"/>
            <a:ext cx="6492300" cy="549586"/>
          </a:xfrm>
          <a:prstGeom prst="rect">
            <a:avLst/>
          </a:prstGeom>
        </p:spPr>
        <p:txBody>
          <a:bodyPr spcFirstLastPara="1" wrap="square" lIns="0" tIns="228600" rIns="0" bIns="0" anchor="ctr" anchorCtr="0">
            <a:noAutofit/>
          </a:bodyPr>
          <a:lstStyle/>
          <a:p>
            <a:pPr marL="0" lvl="0" indent="0" algn="ctr" rtl="0">
              <a:spcBef>
                <a:spcPts val="0"/>
              </a:spcBef>
              <a:spcAft>
                <a:spcPts val="0"/>
              </a:spcAft>
              <a:buNone/>
            </a:pPr>
            <a:r>
              <a:rPr lang="en" sz="2400" dirty="0">
                <a:solidFill>
                  <a:srgbClr val="002060"/>
                </a:solidFill>
                <a:latin typeface="Arial Black" panose="020B0A04020102020204" pitchFamily="34" charset="0"/>
              </a:rPr>
              <a:t>MERCI POUR VOTRE ATTENTION </a:t>
            </a:r>
            <a:endParaRPr sz="2400" dirty="0">
              <a:solidFill>
                <a:srgbClr val="002060"/>
              </a:solidFill>
              <a:latin typeface="Arial Black" panose="020B0A04020102020204" pitchFamily="34" charset="0"/>
            </a:endParaRPr>
          </a:p>
        </p:txBody>
      </p:sp>
    </p:spTree>
    <p:extLst>
      <p:ext uri="{BB962C8B-B14F-4D97-AF65-F5344CB8AC3E}">
        <p14:creationId xmlns:p14="http://schemas.microsoft.com/office/powerpoint/2010/main" val="8849047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6"/>
          <p:cNvSpPr txBox="1">
            <a:spLocks noGrp="1"/>
          </p:cNvSpPr>
          <p:nvPr>
            <p:ph type="ctrTitle"/>
          </p:nvPr>
        </p:nvSpPr>
        <p:spPr>
          <a:xfrm>
            <a:off x="843317" y="1876738"/>
            <a:ext cx="7318822" cy="1082709"/>
          </a:xfrm>
          <a:prstGeom prst="rect">
            <a:avLst/>
          </a:prstGeom>
          <a:ln>
            <a:solidFill>
              <a:srgbClr val="002060"/>
            </a:solidFill>
          </a:ln>
        </p:spPr>
        <p:txBody>
          <a:bodyPr spcFirstLastPara="1" wrap="square" lIns="0" tIns="0" rIns="0" bIns="0" anchor="ctr" anchorCtr="0">
            <a:noAutofit/>
          </a:bodyPr>
          <a:lstStyle/>
          <a:p>
            <a:pPr marL="0" lvl="0" indent="0" algn="ctr" rtl="0">
              <a:spcBef>
                <a:spcPts val="0"/>
              </a:spcBef>
              <a:spcAft>
                <a:spcPts val="0"/>
              </a:spcAft>
              <a:buNone/>
            </a:pPr>
            <a:r>
              <a:rPr lang="fr-FR" sz="2400" dirty="0">
                <a:solidFill>
                  <a:srgbClr val="002060"/>
                </a:solidFill>
              </a:rPr>
              <a:t>Mise en œuvre d’une solution décisionnelle exploitant les données de l’ERP SAP avec l'outil SAP Analytics Cloud.</a:t>
            </a:r>
          </a:p>
        </p:txBody>
      </p:sp>
      <p:sp>
        <p:nvSpPr>
          <p:cNvPr id="310" name="Google Shape;310;p36"/>
          <p:cNvSpPr txBox="1"/>
          <p:nvPr/>
        </p:nvSpPr>
        <p:spPr>
          <a:xfrm>
            <a:off x="7061759" y="4777362"/>
            <a:ext cx="1732800" cy="1830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dirty="0">
                <a:latin typeface="Open Sans ExtraBold"/>
                <a:ea typeface="Open Sans ExtraBold"/>
                <a:cs typeface="Open Sans ExtraBold"/>
                <a:sym typeface="Open Sans ExtraBold"/>
              </a:rPr>
              <a:t>2022</a:t>
            </a:r>
            <a:r>
              <a:rPr lang="en" dirty="0">
                <a:solidFill>
                  <a:schemeClr val="bg2"/>
                </a:solidFill>
                <a:latin typeface="Open Sans ExtraBold"/>
                <a:ea typeface="Open Sans ExtraBold"/>
                <a:cs typeface="Open Sans ExtraBold"/>
                <a:sym typeface="Open Sans ExtraBold"/>
              </a:rPr>
              <a:t>/</a:t>
            </a:r>
            <a:r>
              <a:rPr lang="en" dirty="0">
                <a:latin typeface="Open Sans ExtraBold"/>
                <a:ea typeface="Open Sans ExtraBold"/>
                <a:cs typeface="Open Sans ExtraBold"/>
                <a:sym typeface="Open Sans ExtraBold"/>
              </a:rPr>
              <a:t>23</a:t>
            </a:r>
            <a:endParaRPr dirty="0">
              <a:latin typeface="Open Sans ExtraBold"/>
              <a:ea typeface="Open Sans ExtraBold"/>
              <a:cs typeface="Open Sans ExtraBold"/>
              <a:sym typeface="Open Sans ExtraBold"/>
            </a:endParaRPr>
          </a:p>
        </p:txBody>
      </p:sp>
      <p:pic>
        <p:nvPicPr>
          <p:cNvPr id="2" name="Image 7">
            <a:extLst>
              <a:ext uri="{FF2B5EF4-FFF2-40B4-BE49-F238E27FC236}">
                <a16:creationId xmlns:a16="http://schemas.microsoft.com/office/drawing/2014/main" id="{BAB42D89-56B5-4FE7-AA39-A6164A8CFBF7}"/>
              </a:ext>
            </a:extLst>
          </p:cNvPr>
          <p:cNvPicPr>
            <a:picLocks noChangeAspect="1"/>
          </p:cNvPicPr>
          <p:nvPr/>
        </p:nvPicPr>
        <p:blipFill>
          <a:blip r:embed="rId3"/>
          <a:stretch>
            <a:fillRect/>
          </a:stretch>
        </p:blipFill>
        <p:spPr>
          <a:xfrm>
            <a:off x="6942097" y="277058"/>
            <a:ext cx="1852462" cy="489489"/>
          </a:xfrm>
          <a:prstGeom prst="rect">
            <a:avLst/>
          </a:prstGeom>
        </p:spPr>
      </p:pic>
      <p:pic>
        <p:nvPicPr>
          <p:cNvPr id="6" name="Picture 5">
            <a:extLst>
              <a:ext uri="{FF2B5EF4-FFF2-40B4-BE49-F238E27FC236}">
                <a16:creationId xmlns:a16="http://schemas.microsoft.com/office/drawing/2014/main" id="{0D863D5A-5227-D6F5-7792-8C4C1D76ED55}"/>
              </a:ext>
            </a:extLst>
          </p:cNvPr>
          <p:cNvPicPr>
            <a:picLocks noChangeAspect="1"/>
          </p:cNvPicPr>
          <p:nvPr/>
        </p:nvPicPr>
        <p:blipFill>
          <a:blip r:embed="rId4"/>
          <a:stretch>
            <a:fillRect/>
          </a:stretch>
        </p:blipFill>
        <p:spPr>
          <a:xfrm>
            <a:off x="507175" y="144516"/>
            <a:ext cx="1596833" cy="703610"/>
          </a:xfrm>
          <a:prstGeom prst="rect">
            <a:avLst/>
          </a:prstGeom>
        </p:spPr>
      </p:pic>
      <p:sp>
        <p:nvSpPr>
          <p:cNvPr id="10" name="TextBox 9">
            <a:extLst>
              <a:ext uri="{FF2B5EF4-FFF2-40B4-BE49-F238E27FC236}">
                <a16:creationId xmlns:a16="http://schemas.microsoft.com/office/drawing/2014/main" id="{B7B1F15E-DBA3-B493-15C7-50A81351795C}"/>
              </a:ext>
            </a:extLst>
          </p:cNvPr>
          <p:cNvSpPr txBox="1"/>
          <p:nvPr/>
        </p:nvSpPr>
        <p:spPr>
          <a:xfrm>
            <a:off x="236980" y="3487571"/>
            <a:ext cx="2690416" cy="276999"/>
          </a:xfrm>
          <a:prstGeom prst="rect">
            <a:avLst/>
          </a:prstGeom>
          <a:noFill/>
        </p:spPr>
        <p:txBody>
          <a:bodyPr wrap="square" rtlCol="0">
            <a:spAutoFit/>
          </a:bodyPr>
          <a:lstStyle/>
          <a:p>
            <a:r>
              <a:rPr lang="fr-FR" sz="1200" dirty="0">
                <a:solidFill>
                  <a:schemeClr val="dk2"/>
                </a:solidFill>
                <a:latin typeface="Open Sans ExtraBold"/>
                <a:ea typeface="Open Sans ExtraBold"/>
                <a:cs typeface="Open Sans ExtraBold"/>
                <a:sym typeface="Open Sans ExtraBold"/>
              </a:rPr>
              <a:t>Présenté par :</a:t>
            </a:r>
          </a:p>
        </p:txBody>
      </p:sp>
      <p:sp>
        <p:nvSpPr>
          <p:cNvPr id="11" name="TextBox 10">
            <a:extLst>
              <a:ext uri="{FF2B5EF4-FFF2-40B4-BE49-F238E27FC236}">
                <a16:creationId xmlns:a16="http://schemas.microsoft.com/office/drawing/2014/main" id="{4E18839E-639A-2442-2025-F95402A41569}"/>
              </a:ext>
            </a:extLst>
          </p:cNvPr>
          <p:cNvSpPr txBox="1"/>
          <p:nvPr/>
        </p:nvSpPr>
        <p:spPr>
          <a:xfrm>
            <a:off x="318778" y="3764569"/>
            <a:ext cx="2552380" cy="276999"/>
          </a:xfrm>
          <a:prstGeom prst="rect">
            <a:avLst/>
          </a:prstGeom>
          <a:noFill/>
        </p:spPr>
        <p:txBody>
          <a:bodyPr wrap="square" rtlCol="0">
            <a:spAutoFit/>
          </a:bodyPr>
          <a:lstStyle/>
          <a:p>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 M EL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Kanfoudi</a:t>
            </a: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 Mohamed - EHTP</a:t>
            </a:r>
          </a:p>
        </p:txBody>
      </p:sp>
      <p:sp>
        <p:nvSpPr>
          <p:cNvPr id="13" name="TextBox 12">
            <a:extLst>
              <a:ext uri="{FF2B5EF4-FFF2-40B4-BE49-F238E27FC236}">
                <a16:creationId xmlns:a16="http://schemas.microsoft.com/office/drawing/2014/main" id="{49E5A06D-076A-8E37-AC86-0876423A8E19}"/>
              </a:ext>
            </a:extLst>
          </p:cNvPr>
          <p:cNvSpPr txBox="1"/>
          <p:nvPr/>
        </p:nvSpPr>
        <p:spPr>
          <a:xfrm>
            <a:off x="6431963" y="3487571"/>
            <a:ext cx="2690416" cy="276999"/>
          </a:xfrm>
          <a:prstGeom prst="rect">
            <a:avLst/>
          </a:prstGeom>
          <a:noFill/>
        </p:spPr>
        <p:txBody>
          <a:bodyPr wrap="square" rtlCol="0">
            <a:spAutoFit/>
          </a:bodyPr>
          <a:lstStyle/>
          <a:p>
            <a:r>
              <a:rPr lang="fr-FR" sz="1200" dirty="0">
                <a:solidFill>
                  <a:schemeClr val="dk2"/>
                </a:solidFill>
                <a:latin typeface="Open Sans ExtraBold"/>
                <a:ea typeface="Open Sans ExtraBold"/>
                <a:cs typeface="Open Sans ExtraBold"/>
                <a:sym typeface="Open Sans ExtraBold"/>
              </a:rPr>
              <a:t>Encadré par :</a:t>
            </a:r>
          </a:p>
        </p:txBody>
      </p:sp>
      <p:sp>
        <p:nvSpPr>
          <p:cNvPr id="14" name="TextBox 13">
            <a:extLst>
              <a:ext uri="{FF2B5EF4-FFF2-40B4-BE49-F238E27FC236}">
                <a16:creationId xmlns:a16="http://schemas.microsoft.com/office/drawing/2014/main" id="{59AAAD2E-B4C0-840C-8178-A15D3F7EA0CE}"/>
              </a:ext>
            </a:extLst>
          </p:cNvPr>
          <p:cNvSpPr txBox="1"/>
          <p:nvPr/>
        </p:nvSpPr>
        <p:spPr>
          <a:xfrm>
            <a:off x="6544440" y="3764570"/>
            <a:ext cx="2474885" cy="830997"/>
          </a:xfrm>
          <a:prstGeom prst="rect">
            <a:avLst/>
          </a:prstGeom>
          <a:noFill/>
        </p:spPr>
        <p:txBody>
          <a:bodyPr wrap="square" rtlCol="0">
            <a:spAutoFit/>
          </a:bodyPr>
          <a:lstStyle/>
          <a:p>
            <a:pPr marL="171450" indent="-171450">
              <a:buFontTx/>
              <a:buChar char="-"/>
            </a:pP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Mme Zineb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Rachik</a:t>
            </a: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 – EHTP</a:t>
            </a:r>
          </a:p>
          <a:p>
            <a:pPr marL="171450" indent="-171450">
              <a:buFontTx/>
              <a:buChar char="-"/>
            </a:pP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Mme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Benabbou</a:t>
            </a: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 Maha -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Inetum</a:t>
            </a:r>
            <a:endPar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endParaRPr>
          </a:p>
          <a:p>
            <a:pPr marL="171450" indent="-171450">
              <a:buFontTx/>
              <a:buChar char="-"/>
            </a:pP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Mme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Bouabid</a:t>
            </a: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 Mariam -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Inetum</a:t>
            </a:r>
            <a:endPar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endParaRPr>
          </a:p>
          <a:p>
            <a:pPr marL="171450" indent="-171450">
              <a:buFontTx/>
              <a:buChar char="-"/>
            </a:pP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M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Hidayatallah</a:t>
            </a: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 Younes –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Inetum</a:t>
            </a:r>
            <a:endPar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endParaRPr>
          </a:p>
        </p:txBody>
      </p:sp>
      <p:sp>
        <p:nvSpPr>
          <p:cNvPr id="3" name="Google Shape;307;p36">
            <a:extLst>
              <a:ext uri="{FF2B5EF4-FFF2-40B4-BE49-F238E27FC236}">
                <a16:creationId xmlns:a16="http://schemas.microsoft.com/office/drawing/2014/main" id="{B23053A8-A7B1-A4AA-96F6-2F6FD6BDEA45}"/>
              </a:ext>
            </a:extLst>
          </p:cNvPr>
          <p:cNvSpPr txBox="1">
            <a:spLocks/>
          </p:cNvSpPr>
          <p:nvPr/>
        </p:nvSpPr>
        <p:spPr>
          <a:xfrm>
            <a:off x="912589" y="812499"/>
            <a:ext cx="7318822" cy="49512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Open Sans ExtraBold"/>
              <a:buNone/>
              <a:defRPr sz="5500" b="0" i="0" u="none" strike="noStrike" cap="none">
                <a:solidFill>
                  <a:srgbClr val="191919"/>
                </a:solidFill>
                <a:latin typeface="Open Sans ExtraBold"/>
                <a:ea typeface="Open Sans ExtraBold"/>
                <a:cs typeface="Open Sans ExtraBold"/>
                <a:sym typeface="Open Sans ExtraBold"/>
              </a:defRPr>
            </a:lvl1pPr>
            <a:lvl2pPr marR="0" lvl="1"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2pPr>
            <a:lvl3pPr marR="0" lvl="2"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3pPr>
            <a:lvl4pPr marR="0" lvl="3"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4pPr>
            <a:lvl5pPr marR="0" lvl="4"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5pPr>
            <a:lvl6pPr marR="0" lvl="5"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6pPr>
            <a:lvl7pPr marR="0" lvl="6"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7pPr>
            <a:lvl8pPr marR="0" lvl="7"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8pPr>
            <a:lvl9pPr marR="0" lvl="8"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9pPr>
          </a:lstStyle>
          <a:p>
            <a:pPr algn="ctr"/>
            <a:r>
              <a:rPr lang="fr-FR" sz="1800" dirty="0">
                <a:solidFill>
                  <a:schemeClr val="dk2"/>
                </a:solidFill>
                <a:sym typeface="Arial"/>
              </a:rPr>
              <a:t>Projet de fin d’étude</a:t>
            </a:r>
          </a:p>
        </p:txBody>
      </p:sp>
      <p:sp>
        <p:nvSpPr>
          <p:cNvPr id="4" name="Google Shape;307;p36">
            <a:extLst>
              <a:ext uri="{FF2B5EF4-FFF2-40B4-BE49-F238E27FC236}">
                <a16:creationId xmlns:a16="http://schemas.microsoft.com/office/drawing/2014/main" id="{F4898784-79FF-8B04-5F3F-7B1AF0796BF3}"/>
              </a:ext>
            </a:extLst>
          </p:cNvPr>
          <p:cNvSpPr txBox="1">
            <a:spLocks/>
          </p:cNvSpPr>
          <p:nvPr/>
        </p:nvSpPr>
        <p:spPr>
          <a:xfrm>
            <a:off x="912589" y="1213301"/>
            <a:ext cx="7318822" cy="495128"/>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Open Sans ExtraBold"/>
              <a:buNone/>
              <a:defRPr sz="5500" b="0" i="0" u="none" strike="noStrike" cap="none">
                <a:solidFill>
                  <a:srgbClr val="191919"/>
                </a:solidFill>
                <a:latin typeface="Open Sans ExtraBold"/>
                <a:ea typeface="Open Sans ExtraBold"/>
                <a:cs typeface="Open Sans ExtraBold"/>
                <a:sym typeface="Open Sans ExtraBold"/>
              </a:defRPr>
            </a:lvl1pPr>
            <a:lvl2pPr marR="0" lvl="1"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2pPr>
            <a:lvl3pPr marR="0" lvl="2"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3pPr>
            <a:lvl4pPr marR="0" lvl="3"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4pPr>
            <a:lvl5pPr marR="0" lvl="4"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5pPr>
            <a:lvl6pPr marR="0" lvl="5"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6pPr>
            <a:lvl7pPr marR="0" lvl="6"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7pPr>
            <a:lvl8pPr marR="0" lvl="7"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8pPr>
            <a:lvl9pPr marR="0" lvl="8" algn="ctr" rtl="0">
              <a:lnSpc>
                <a:spcPct val="100000"/>
              </a:lnSpc>
              <a:spcBef>
                <a:spcPts val="0"/>
              </a:spcBef>
              <a:spcAft>
                <a:spcPts val="0"/>
              </a:spcAft>
              <a:buClr>
                <a:srgbClr val="191919"/>
              </a:buClr>
              <a:buSzPts val="5200"/>
              <a:buFont typeface="Open Sans ExtraBold"/>
              <a:buNone/>
              <a:defRPr sz="5200" b="0" i="0" u="none" strike="noStrike" cap="none">
                <a:solidFill>
                  <a:srgbClr val="191919"/>
                </a:solidFill>
                <a:latin typeface="Open Sans ExtraBold"/>
                <a:ea typeface="Open Sans ExtraBold"/>
                <a:cs typeface="Open Sans ExtraBold"/>
                <a:sym typeface="Open Sans ExtraBold"/>
              </a:defRPr>
            </a:lvl9pPr>
          </a:lstStyle>
          <a:p>
            <a:pPr algn="ctr"/>
            <a:r>
              <a:rPr lang="fr-FR" sz="1400" dirty="0">
                <a:solidFill>
                  <a:schemeClr val="tx1"/>
                </a:solidFill>
                <a:latin typeface="MS PGothic" panose="020B0600070205080204" pitchFamily="34" charset="-128"/>
                <a:ea typeface="MS PGothic" panose="020B0600070205080204" pitchFamily="34" charset="-128"/>
              </a:rPr>
              <a:t>POUR L’OBTENTION DU DIPLÔME </a:t>
            </a:r>
          </a:p>
          <a:p>
            <a:pPr algn="ctr"/>
            <a:r>
              <a:rPr lang="fr-FR" sz="1400" dirty="0">
                <a:solidFill>
                  <a:schemeClr val="tx1"/>
                </a:solidFill>
                <a:latin typeface="MS PGothic" panose="020B0600070205080204" pitchFamily="34" charset="-128"/>
                <a:ea typeface="MS PGothic" panose="020B0600070205080204" pitchFamily="34" charset="-128"/>
              </a:rPr>
              <a:t>D’INGÉNIEUR D’ÉTAT EN GÉNIE INFORMATIQUE</a:t>
            </a:r>
          </a:p>
        </p:txBody>
      </p:sp>
      <p:sp>
        <p:nvSpPr>
          <p:cNvPr id="9" name="TextBox 8">
            <a:extLst>
              <a:ext uri="{FF2B5EF4-FFF2-40B4-BE49-F238E27FC236}">
                <a16:creationId xmlns:a16="http://schemas.microsoft.com/office/drawing/2014/main" id="{2BE9C603-A6D0-879F-1775-B1A75A374292}"/>
              </a:ext>
            </a:extLst>
          </p:cNvPr>
          <p:cNvSpPr txBox="1"/>
          <p:nvPr/>
        </p:nvSpPr>
        <p:spPr>
          <a:xfrm>
            <a:off x="2927396" y="3487571"/>
            <a:ext cx="3363159" cy="276999"/>
          </a:xfrm>
          <a:prstGeom prst="rect">
            <a:avLst/>
          </a:prstGeom>
          <a:noFill/>
        </p:spPr>
        <p:txBody>
          <a:bodyPr wrap="square" rtlCol="0">
            <a:spAutoFit/>
          </a:bodyPr>
          <a:lstStyle/>
          <a:p>
            <a:r>
              <a:rPr lang="fr-FR" sz="1200" dirty="0">
                <a:solidFill>
                  <a:schemeClr val="dk2"/>
                </a:solidFill>
                <a:latin typeface="Open Sans ExtraBold"/>
                <a:ea typeface="Open Sans ExtraBold"/>
                <a:cs typeface="Open Sans ExtraBold"/>
                <a:sym typeface="Open Sans ExtraBold"/>
              </a:rPr>
              <a:t>Soutenu le 14/6/2023 devant le jury :</a:t>
            </a:r>
          </a:p>
        </p:txBody>
      </p:sp>
      <p:sp>
        <p:nvSpPr>
          <p:cNvPr id="12" name="TextBox 11">
            <a:extLst>
              <a:ext uri="{FF2B5EF4-FFF2-40B4-BE49-F238E27FC236}">
                <a16:creationId xmlns:a16="http://schemas.microsoft.com/office/drawing/2014/main" id="{F844A22B-1F3E-CD9B-B89F-95A13CFBF1E2}"/>
              </a:ext>
            </a:extLst>
          </p:cNvPr>
          <p:cNvSpPr txBox="1"/>
          <p:nvPr/>
        </p:nvSpPr>
        <p:spPr>
          <a:xfrm>
            <a:off x="3068804" y="3764569"/>
            <a:ext cx="2604281" cy="830997"/>
          </a:xfrm>
          <a:prstGeom prst="rect">
            <a:avLst/>
          </a:prstGeom>
          <a:noFill/>
        </p:spPr>
        <p:txBody>
          <a:bodyPr wrap="square" rtlCol="0">
            <a:spAutoFit/>
          </a:bodyPr>
          <a:lstStyle/>
          <a:p>
            <a:pPr marL="171450" indent="-171450">
              <a:buFontTx/>
              <a:buChar char="-"/>
            </a:pP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Mme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Cherrabi</a:t>
            </a: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 Mariam – EHTP</a:t>
            </a:r>
          </a:p>
          <a:p>
            <a:pPr marL="171450" indent="-171450">
              <a:buFontTx/>
              <a:buChar char="-"/>
            </a:pP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M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Rghioui</a:t>
            </a: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 Anass – EHTP</a:t>
            </a:r>
          </a:p>
          <a:p>
            <a:pPr marL="171450" indent="-171450">
              <a:buFontTx/>
              <a:buChar char="-"/>
            </a:pP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Mme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Rachik</a:t>
            </a: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 Zineb – EHTP</a:t>
            </a:r>
          </a:p>
          <a:p>
            <a:pPr marL="171450" indent="-171450">
              <a:buFontTx/>
              <a:buChar char="-"/>
            </a:pP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Mme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Bouabid</a:t>
            </a:r>
            <a:r>
              <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rPr>
              <a:t> Mariam - </a:t>
            </a:r>
            <a:r>
              <a:rPr lang="fr-FR" sz="1200" dirty="0" err="1">
                <a:solidFill>
                  <a:schemeClr val="tx1"/>
                </a:solidFill>
                <a:latin typeface="MS PGothic" panose="020B0600070205080204" pitchFamily="34" charset="-128"/>
                <a:ea typeface="MS PGothic" panose="020B0600070205080204" pitchFamily="34" charset="-128"/>
                <a:cs typeface="Open Sans ExtraBold"/>
                <a:sym typeface="Open Sans ExtraBold"/>
              </a:rPr>
              <a:t>Inetum</a:t>
            </a:r>
            <a:endParaRPr lang="fr-FR" sz="1200" dirty="0">
              <a:solidFill>
                <a:schemeClr val="tx1"/>
              </a:solidFill>
              <a:latin typeface="MS PGothic" panose="020B0600070205080204" pitchFamily="34" charset="-128"/>
              <a:ea typeface="MS PGothic" panose="020B0600070205080204" pitchFamily="34" charset="-128"/>
              <a:cs typeface="Open Sans ExtraBold"/>
              <a:sym typeface="Open Sans ExtraBold"/>
            </a:endParaRPr>
          </a:p>
        </p:txBody>
      </p:sp>
    </p:spTree>
    <p:extLst>
      <p:ext uri="{BB962C8B-B14F-4D97-AF65-F5344CB8AC3E}">
        <p14:creationId xmlns:p14="http://schemas.microsoft.com/office/powerpoint/2010/main" val="3736473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4" name="TextBox 3">
            <a:extLst>
              <a:ext uri="{FF2B5EF4-FFF2-40B4-BE49-F238E27FC236}">
                <a16:creationId xmlns:a16="http://schemas.microsoft.com/office/drawing/2014/main" id="{E2F0B8E2-53AD-7986-D837-14BEF1220A76}"/>
              </a:ext>
            </a:extLst>
          </p:cNvPr>
          <p:cNvSpPr txBox="1"/>
          <p:nvPr/>
        </p:nvSpPr>
        <p:spPr>
          <a:xfrm>
            <a:off x="381548" y="690734"/>
            <a:ext cx="3175869" cy="400110"/>
          </a:xfrm>
          <a:prstGeom prst="rect">
            <a:avLst/>
          </a:prstGeom>
          <a:noFill/>
        </p:spPr>
        <p:txBody>
          <a:bodyPr wrap="none" rtlCol="0">
            <a:spAutoFit/>
          </a:bodyPr>
          <a:lstStyle/>
          <a:p>
            <a:r>
              <a:rPr lang="fr-FR" sz="2000" dirty="0">
                <a:solidFill>
                  <a:srgbClr val="002060"/>
                </a:solidFill>
                <a:latin typeface="Open Sans ExtraBold"/>
                <a:ea typeface="Open Sans ExtraBold"/>
                <a:cs typeface="Open Sans ExtraBold"/>
                <a:sym typeface="Open Sans ExtraBold"/>
              </a:rPr>
              <a:t>Présentation de projet</a:t>
            </a:r>
          </a:p>
        </p:txBody>
      </p:sp>
      <p:graphicFrame>
        <p:nvGraphicFramePr>
          <p:cNvPr id="5" name="Diagram 4">
            <a:extLst>
              <a:ext uri="{FF2B5EF4-FFF2-40B4-BE49-F238E27FC236}">
                <a16:creationId xmlns:a16="http://schemas.microsoft.com/office/drawing/2014/main" id="{AFF531E1-B271-946D-E1F0-BE674AAE671A}"/>
              </a:ext>
            </a:extLst>
          </p:cNvPr>
          <p:cNvGraphicFramePr/>
          <p:nvPr>
            <p:extLst>
              <p:ext uri="{D42A27DB-BD31-4B8C-83A1-F6EECF244321}">
                <p14:modId xmlns:p14="http://schemas.microsoft.com/office/powerpoint/2010/main" val="3276216165"/>
              </p:ext>
            </p:extLst>
          </p:nvPr>
        </p:nvGraphicFramePr>
        <p:xfrm>
          <a:off x="456529" y="1615857"/>
          <a:ext cx="6736123" cy="3413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1">
            <a:extLst>
              <a:ext uri="{FF2B5EF4-FFF2-40B4-BE49-F238E27FC236}">
                <a16:creationId xmlns:a16="http://schemas.microsoft.com/office/drawing/2014/main" id="{83DE3190-F447-CDC8-220D-295588F5A920}"/>
              </a:ext>
            </a:extLst>
          </p:cNvPr>
          <p:cNvPicPr>
            <a:picLocks noChangeAspect="1"/>
          </p:cNvPicPr>
          <p:nvPr/>
        </p:nvPicPr>
        <p:blipFill>
          <a:blip r:embed="rId8"/>
          <a:stretch>
            <a:fillRect/>
          </a:stretch>
        </p:blipFill>
        <p:spPr>
          <a:xfrm>
            <a:off x="7315118" y="2662186"/>
            <a:ext cx="976087" cy="614935"/>
          </a:xfrm>
          <a:prstGeom prst="rect">
            <a:avLst/>
          </a:prstGeom>
        </p:spPr>
      </p:pic>
      <p:pic>
        <p:nvPicPr>
          <p:cNvPr id="3" name="Picture 2">
            <a:extLst>
              <a:ext uri="{FF2B5EF4-FFF2-40B4-BE49-F238E27FC236}">
                <a16:creationId xmlns:a16="http://schemas.microsoft.com/office/drawing/2014/main" id="{DA7718A5-766D-A54D-FE97-9EC7E708DC43}"/>
              </a:ext>
            </a:extLst>
          </p:cNvPr>
          <p:cNvPicPr>
            <a:picLocks noChangeAspect="1"/>
          </p:cNvPicPr>
          <p:nvPr/>
        </p:nvPicPr>
        <p:blipFill>
          <a:blip r:embed="rId9"/>
          <a:stretch>
            <a:fillRect/>
          </a:stretch>
        </p:blipFill>
        <p:spPr>
          <a:xfrm>
            <a:off x="7643904" y="1489037"/>
            <a:ext cx="1294601" cy="614935"/>
          </a:xfrm>
          <a:prstGeom prst="rect">
            <a:avLst/>
          </a:prstGeom>
        </p:spPr>
      </p:pic>
      <p:pic>
        <p:nvPicPr>
          <p:cNvPr id="6" name="Picture 5">
            <a:extLst>
              <a:ext uri="{FF2B5EF4-FFF2-40B4-BE49-F238E27FC236}">
                <a16:creationId xmlns:a16="http://schemas.microsoft.com/office/drawing/2014/main" id="{B8FDB3B4-D424-D285-39B2-755B9EC90129}"/>
              </a:ext>
            </a:extLst>
          </p:cNvPr>
          <p:cNvPicPr>
            <a:picLocks noChangeAspect="1"/>
          </p:cNvPicPr>
          <p:nvPr/>
        </p:nvPicPr>
        <p:blipFill rotWithShape="1">
          <a:blip r:embed="rId10"/>
          <a:srcRect l="18406" r="20376"/>
          <a:stretch/>
        </p:blipFill>
        <p:spPr>
          <a:xfrm>
            <a:off x="7890555" y="3759619"/>
            <a:ext cx="792531" cy="614935"/>
          </a:xfrm>
          <a:prstGeom prst="rect">
            <a:avLst/>
          </a:prstGeom>
        </p:spPr>
      </p:pic>
      <p:pic>
        <p:nvPicPr>
          <p:cNvPr id="7" name="Picture 6">
            <a:extLst>
              <a:ext uri="{FF2B5EF4-FFF2-40B4-BE49-F238E27FC236}">
                <a16:creationId xmlns:a16="http://schemas.microsoft.com/office/drawing/2014/main" id="{F65B1DBE-5B26-66DD-155E-D4079842559F}"/>
              </a:ext>
            </a:extLst>
          </p:cNvPr>
          <p:cNvPicPr>
            <a:picLocks noChangeAspect="1"/>
          </p:cNvPicPr>
          <p:nvPr/>
        </p:nvPicPr>
        <p:blipFill rotWithShape="1">
          <a:blip r:embed="rId10"/>
          <a:srcRect l="18406" r="20376"/>
          <a:stretch/>
        </p:blipFill>
        <p:spPr>
          <a:xfrm>
            <a:off x="8291205" y="2662186"/>
            <a:ext cx="792531" cy="614935"/>
          </a:xfrm>
          <a:prstGeom prst="rect">
            <a:avLst/>
          </a:prstGeom>
        </p:spPr>
      </p:pic>
      <p:sp>
        <p:nvSpPr>
          <p:cNvPr id="8" name="Oval 7">
            <a:extLst>
              <a:ext uri="{FF2B5EF4-FFF2-40B4-BE49-F238E27FC236}">
                <a16:creationId xmlns:a16="http://schemas.microsoft.com/office/drawing/2014/main" id="{05DBD117-11DD-C242-487F-345421691061}"/>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6</a:t>
            </a:r>
            <a:endParaRPr lang="fr-FR" sz="1200" dirty="0">
              <a:solidFill>
                <a:schemeClr val="tx1"/>
              </a:solidFill>
            </a:endParaRPr>
          </a:p>
        </p:txBody>
      </p:sp>
    </p:spTree>
    <p:extLst>
      <p:ext uri="{BB962C8B-B14F-4D97-AF65-F5344CB8AC3E}">
        <p14:creationId xmlns:p14="http://schemas.microsoft.com/office/powerpoint/2010/main" val="3452641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4" name="TextBox 3">
            <a:extLst>
              <a:ext uri="{FF2B5EF4-FFF2-40B4-BE49-F238E27FC236}">
                <a16:creationId xmlns:a16="http://schemas.microsoft.com/office/drawing/2014/main" id="{E2F0B8E2-53AD-7986-D837-14BEF1220A76}"/>
              </a:ext>
            </a:extLst>
          </p:cNvPr>
          <p:cNvSpPr txBox="1"/>
          <p:nvPr/>
        </p:nvSpPr>
        <p:spPr>
          <a:xfrm>
            <a:off x="874929" y="703891"/>
            <a:ext cx="3419526" cy="400110"/>
          </a:xfrm>
          <a:prstGeom prst="rect">
            <a:avLst/>
          </a:prstGeom>
          <a:noFill/>
        </p:spPr>
        <p:txBody>
          <a:bodyPr wrap="none" rtlCol="0">
            <a:spAutoFit/>
          </a:bodyPr>
          <a:lstStyle/>
          <a:p>
            <a:r>
              <a:rPr lang="fr-FR" sz="2000" dirty="0">
                <a:solidFill>
                  <a:srgbClr val="002060"/>
                </a:solidFill>
                <a:latin typeface="Open Sans ExtraBold"/>
                <a:ea typeface="Open Sans ExtraBold"/>
                <a:cs typeface="Open Sans ExtraBold"/>
              </a:rPr>
              <a:t>Problématique de projet</a:t>
            </a:r>
          </a:p>
        </p:txBody>
      </p:sp>
      <p:pic>
        <p:nvPicPr>
          <p:cNvPr id="2" name="Picture 1">
            <a:extLst>
              <a:ext uri="{FF2B5EF4-FFF2-40B4-BE49-F238E27FC236}">
                <a16:creationId xmlns:a16="http://schemas.microsoft.com/office/drawing/2014/main" id="{BCA821BE-925F-20FE-0526-FF2F5C34B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3225" y="2061998"/>
            <a:ext cx="287693" cy="287693"/>
          </a:xfrm>
          <a:prstGeom prst="rect">
            <a:avLst/>
          </a:prstGeom>
        </p:spPr>
      </p:pic>
      <p:pic>
        <p:nvPicPr>
          <p:cNvPr id="6" name="Picture 5">
            <a:extLst>
              <a:ext uri="{FF2B5EF4-FFF2-40B4-BE49-F238E27FC236}">
                <a16:creationId xmlns:a16="http://schemas.microsoft.com/office/drawing/2014/main" id="{0BC1818F-1F02-8EE2-5641-480149B722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7445" y="3287249"/>
            <a:ext cx="312056" cy="312056"/>
          </a:xfrm>
          <a:prstGeom prst="rect">
            <a:avLst/>
          </a:prstGeom>
        </p:spPr>
      </p:pic>
      <p:pic>
        <p:nvPicPr>
          <p:cNvPr id="7" name="Picture 6">
            <a:extLst>
              <a:ext uri="{FF2B5EF4-FFF2-40B4-BE49-F238E27FC236}">
                <a16:creationId xmlns:a16="http://schemas.microsoft.com/office/drawing/2014/main" id="{008AE112-DF86-53CC-43AD-8BC8047EBD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7445" y="2633117"/>
            <a:ext cx="283245" cy="283245"/>
          </a:xfrm>
          <a:prstGeom prst="rect">
            <a:avLst/>
          </a:prstGeom>
        </p:spPr>
      </p:pic>
      <p:sp>
        <p:nvSpPr>
          <p:cNvPr id="10" name="Rectangle: Rounded Corners 9">
            <a:extLst>
              <a:ext uri="{FF2B5EF4-FFF2-40B4-BE49-F238E27FC236}">
                <a16:creationId xmlns:a16="http://schemas.microsoft.com/office/drawing/2014/main" id="{07049EA8-70BE-B921-6152-5CFA1FDCF785}"/>
              </a:ext>
            </a:extLst>
          </p:cNvPr>
          <p:cNvSpPr/>
          <p:nvPr/>
        </p:nvSpPr>
        <p:spPr>
          <a:xfrm>
            <a:off x="5169608" y="3277517"/>
            <a:ext cx="3394878" cy="35976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kern="1200" noProof="1">
                <a:solidFill>
                  <a:schemeClr val="accent1"/>
                </a:solidFill>
                <a:ea typeface="Roboto Condensed Light" panose="02000000000000000000" pitchFamily="2" charset="0"/>
              </a:rPr>
              <a:t>Non fiabilité des fichiers plats</a:t>
            </a:r>
            <a:endParaRPr lang="en-US" sz="1100" b="1" kern="1200" dirty="0">
              <a:solidFill>
                <a:schemeClr val="accent1"/>
              </a:solidFill>
              <a:ea typeface="Roboto Condensed Light" panose="02000000000000000000" pitchFamily="2" charset="0"/>
            </a:endParaRPr>
          </a:p>
        </p:txBody>
      </p:sp>
      <p:sp>
        <p:nvSpPr>
          <p:cNvPr id="11" name="Rectangle: Rounded Corners 10">
            <a:extLst>
              <a:ext uri="{FF2B5EF4-FFF2-40B4-BE49-F238E27FC236}">
                <a16:creationId xmlns:a16="http://schemas.microsoft.com/office/drawing/2014/main" id="{FD9B91D5-D8BC-BADF-65ED-BD8909F24874}"/>
              </a:ext>
            </a:extLst>
          </p:cNvPr>
          <p:cNvSpPr/>
          <p:nvPr/>
        </p:nvSpPr>
        <p:spPr>
          <a:xfrm>
            <a:off x="5169608" y="2674389"/>
            <a:ext cx="3394878" cy="31708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sp>
        <p:nvSpPr>
          <p:cNvPr id="12" name="TextBox 11">
            <a:extLst>
              <a:ext uri="{FF2B5EF4-FFF2-40B4-BE49-F238E27FC236}">
                <a16:creationId xmlns:a16="http://schemas.microsoft.com/office/drawing/2014/main" id="{E289A626-17DE-E574-B8C2-12C4953F208F}"/>
              </a:ext>
            </a:extLst>
          </p:cNvPr>
          <p:cNvSpPr txBox="1"/>
          <p:nvPr/>
        </p:nvSpPr>
        <p:spPr>
          <a:xfrm>
            <a:off x="5478362" y="2695499"/>
            <a:ext cx="3240188" cy="261610"/>
          </a:xfrm>
          <a:prstGeom prst="rect">
            <a:avLst/>
          </a:prstGeom>
          <a:noFill/>
        </p:spPr>
        <p:txBody>
          <a:bodyPr wrap="square">
            <a:spAutoFit/>
          </a:bodyPr>
          <a:lstStyle/>
          <a:p>
            <a:r>
              <a:rPr lang="fr-FR" sz="1100" b="1" kern="1200" dirty="0">
                <a:solidFill>
                  <a:schemeClr val="accent1"/>
                </a:solidFill>
                <a:latin typeface="+mn-lt"/>
                <a:ea typeface="Roboto Condensed Light" panose="02000000000000000000" pitchFamily="2" charset="0"/>
                <a:cs typeface="+mn-cs"/>
              </a:rPr>
              <a:t>Complexité de la source des données</a:t>
            </a:r>
          </a:p>
        </p:txBody>
      </p:sp>
      <p:sp>
        <p:nvSpPr>
          <p:cNvPr id="13" name="テキスト プレースホルダー 11">
            <a:extLst>
              <a:ext uri="{FF2B5EF4-FFF2-40B4-BE49-F238E27FC236}">
                <a16:creationId xmlns:a16="http://schemas.microsoft.com/office/drawing/2014/main" id="{33DE8A77-FB3D-4B47-14AF-65855EA2ADB3}"/>
              </a:ext>
            </a:extLst>
          </p:cNvPr>
          <p:cNvSpPr txBox="1">
            <a:spLocks/>
          </p:cNvSpPr>
          <p:nvPr/>
        </p:nvSpPr>
        <p:spPr>
          <a:xfrm>
            <a:off x="151211" y="2571750"/>
            <a:ext cx="3168306" cy="467117"/>
          </a:xfrm>
          <a:prstGeom prst="rect">
            <a:avLst/>
          </a:prstGeom>
        </p:spPr>
        <p:txBody>
          <a:bodyPr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kern="1200" spc="30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100" b="1" spc="0" dirty="0">
                <a:latin typeface="+mn-lt"/>
                <a:ea typeface="Roboto Condensed Light" panose="02000000000000000000" pitchFamily="2" charset="0"/>
              </a:rPr>
              <a:t>Augmentation rapide et continue des </a:t>
            </a:r>
            <a:r>
              <a:rPr lang="fr-FR" sz="1100" b="1" spc="0" dirty="0">
                <a:latin typeface="+mn-lt"/>
                <a:ea typeface="Roboto Condensed Light" panose="02000000000000000000" pitchFamily="2" charset="0"/>
              </a:rPr>
              <a:t>données opérationnelles</a:t>
            </a:r>
            <a:endParaRPr lang="en-US" sz="1100" b="1" spc="0" dirty="0">
              <a:latin typeface="+mn-lt"/>
              <a:ea typeface="Roboto Condensed Light" panose="02000000000000000000" pitchFamily="2" charset="0"/>
            </a:endParaRPr>
          </a:p>
        </p:txBody>
      </p:sp>
      <p:sp>
        <p:nvSpPr>
          <p:cNvPr id="14" name="テキスト プレースホルダー 11">
            <a:extLst>
              <a:ext uri="{FF2B5EF4-FFF2-40B4-BE49-F238E27FC236}">
                <a16:creationId xmlns:a16="http://schemas.microsoft.com/office/drawing/2014/main" id="{95AA1677-612E-82B3-B1F1-FECD7BF5B322}"/>
              </a:ext>
            </a:extLst>
          </p:cNvPr>
          <p:cNvSpPr txBox="1">
            <a:spLocks/>
          </p:cNvSpPr>
          <p:nvPr/>
        </p:nvSpPr>
        <p:spPr>
          <a:xfrm>
            <a:off x="4686937" y="2000680"/>
            <a:ext cx="3337750" cy="240475"/>
          </a:xfrm>
          <a:prstGeom prst="rect">
            <a:avLst/>
          </a:prstGeom>
        </p:spPr>
        <p:txBody>
          <a:bodyPr anchor="t">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3200" kern="1200" spc="300">
                <a:solidFill>
                  <a:schemeClr val="accent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100" b="1" spc="0" dirty="0">
              <a:solidFill>
                <a:schemeClr val="tx1"/>
              </a:solidFill>
              <a:latin typeface="+mn-lt"/>
              <a:ea typeface="Roboto Condensed Light" panose="02000000000000000000" pitchFamily="2" charset="0"/>
            </a:endParaRPr>
          </a:p>
        </p:txBody>
      </p:sp>
      <p:sp>
        <p:nvSpPr>
          <p:cNvPr id="15" name="Arrow: Down 14">
            <a:extLst>
              <a:ext uri="{FF2B5EF4-FFF2-40B4-BE49-F238E27FC236}">
                <a16:creationId xmlns:a16="http://schemas.microsoft.com/office/drawing/2014/main" id="{A58B39E3-5C78-FA23-5C32-938FD1EBE617}"/>
              </a:ext>
            </a:extLst>
          </p:cNvPr>
          <p:cNvSpPr/>
          <p:nvPr/>
        </p:nvSpPr>
        <p:spPr>
          <a:xfrm rot="16200000">
            <a:off x="3772930" y="2167886"/>
            <a:ext cx="890262" cy="13366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50" dirty="0"/>
          </a:p>
        </p:txBody>
      </p:sp>
      <p:pic>
        <p:nvPicPr>
          <p:cNvPr id="16" name="Picture 15">
            <a:extLst>
              <a:ext uri="{FF2B5EF4-FFF2-40B4-BE49-F238E27FC236}">
                <a16:creationId xmlns:a16="http://schemas.microsoft.com/office/drawing/2014/main" id="{E72C4638-3070-3D98-9D2F-8133DD14F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9488" y="2646271"/>
            <a:ext cx="377146" cy="361764"/>
          </a:xfrm>
          <a:prstGeom prst="rect">
            <a:avLst/>
          </a:prstGeom>
        </p:spPr>
      </p:pic>
      <p:pic>
        <p:nvPicPr>
          <p:cNvPr id="17" name="Picture 16">
            <a:extLst>
              <a:ext uri="{FF2B5EF4-FFF2-40B4-BE49-F238E27FC236}">
                <a16:creationId xmlns:a16="http://schemas.microsoft.com/office/drawing/2014/main" id="{34061BA9-E375-F2B1-4D35-273CB2920C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1638" y="256934"/>
            <a:ext cx="1063948" cy="1063948"/>
          </a:xfrm>
          <a:prstGeom prst="rect">
            <a:avLst/>
          </a:prstGeom>
        </p:spPr>
      </p:pic>
      <p:sp>
        <p:nvSpPr>
          <p:cNvPr id="18" name="Rectangle: Rounded Corners 17">
            <a:extLst>
              <a:ext uri="{FF2B5EF4-FFF2-40B4-BE49-F238E27FC236}">
                <a16:creationId xmlns:a16="http://schemas.microsoft.com/office/drawing/2014/main" id="{EF9D6B41-4A10-C374-6F4E-BFDAC00641F8}"/>
              </a:ext>
            </a:extLst>
          </p:cNvPr>
          <p:cNvSpPr/>
          <p:nvPr/>
        </p:nvSpPr>
        <p:spPr>
          <a:xfrm>
            <a:off x="5174329" y="2057631"/>
            <a:ext cx="3394879" cy="329896"/>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fr-FR" sz="1100" b="1" dirty="0">
                <a:solidFill>
                  <a:schemeClr val="accent1"/>
                </a:solidFill>
                <a:ea typeface="Roboto Condensed Light" panose="02000000000000000000" pitchFamily="2" charset="0"/>
              </a:rPr>
              <a:t>Temps de traitement et d’analyse</a:t>
            </a:r>
          </a:p>
        </p:txBody>
      </p:sp>
      <p:sp>
        <p:nvSpPr>
          <p:cNvPr id="19" name="Rectangle: Rounded Corners 18">
            <a:extLst>
              <a:ext uri="{FF2B5EF4-FFF2-40B4-BE49-F238E27FC236}">
                <a16:creationId xmlns:a16="http://schemas.microsoft.com/office/drawing/2014/main" id="{34202522-F5CF-CDC8-EA95-E1CBE11CC5B0}"/>
              </a:ext>
            </a:extLst>
          </p:cNvPr>
          <p:cNvSpPr/>
          <p:nvPr/>
        </p:nvSpPr>
        <p:spPr>
          <a:xfrm>
            <a:off x="645069" y="2461946"/>
            <a:ext cx="2621442" cy="73041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kern="1200" dirty="0">
                <a:solidFill>
                  <a:schemeClr val="accent1"/>
                </a:solidFill>
                <a:ea typeface="Roboto Condensed Light" panose="02000000000000000000" pitchFamily="2" charset="0"/>
              </a:rPr>
              <a:t>Augmentation rapide et continue des données opérationnelles</a:t>
            </a:r>
          </a:p>
        </p:txBody>
      </p:sp>
      <p:pic>
        <p:nvPicPr>
          <p:cNvPr id="2050" name="Picture 2" descr="E-commerce">
            <a:extLst>
              <a:ext uri="{FF2B5EF4-FFF2-40B4-BE49-F238E27FC236}">
                <a16:creationId xmlns:a16="http://schemas.microsoft.com/office/drawing/2014/main" id="{BC5449C1-D616-62A7-CE2E-47C2B9D7EF7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319" y="3845706"/>
            <a:ext cx="1608607" cy="9651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commerce : comment le monopole de la Poste sur les petits colis est  contourné - La Vie éco">
            <a:extLst>
              <a:ext uri="{FF2B5EF4-FFF2-40B4-BE49-F238E27FC236}">
                <a16:creationId xmlns:a16="http://schemas.microsoft.com/office/drawing/2014/main" id="{52C5DCAB-1B99-B591-BCF6-D095D3DF95C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20787"/>
          <a:stretch/>
        </p:blipFill>
        <p:spPr bwMode="auto">
          <a:xfrm>
            <a:off x="2143006" y="3863591"/>
            <a:ext cx="1647089" cy="961353"/>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10">
            <a:extLst>
              <a:ext uri="{FF2B5EF4-FFF2-40B4-BE49-F238E27FC236}">
                <a16:creationId xmlns:a16="http://schemas.microsoft.com/office/drawing/2014/main" id="{AB08E458-6E5D-941F-5BEC-917AB0ACA1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90259" y="4219915"/>
            <a:ext cx="1852462" cy="495128"/>
          </a:xfrm>
          <a:prstGeom prst="rect">
            <a:avLst/>
          </a:prstGeom>
        </p:spPr>
      </p:pic>
      <p:pic>
        <p:nvPicPr>
          <p:cNvPr id="5" name="Picture 2">
            <a:extLst>
              <a:ext uri="{FF2B5EF4-FFF2-40B4-BE49-F238E27FC236}">
                <a16:creationId xmlns:a16="http://schemas.microsoft.com/office/drawing/2014/main" id="{375DE837-1AAB-D200-7A5B-4A30F925424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69608" y="3923331"/>
            <a:ext cx="1023189" cy="1023189"/>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4E43DA3B-DB52-840F-1267-6D2AC5D988D4}"/>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7</a:t>
            </a:r>
            <a:endParaRPr lang="fr-FR" sz="1200" dirty="0">
              <a:solidFill>
                <a:schemeClr val="tx1"/>
              </a:solidFill>
            </a:endParaRPr>
          </a:p>
        </p:txBody>
      </p:sp>
    </p:spTree>
    <p:extLst>
      <p:ext uri="{BB962C8B-B14F-4D97-AF65-F5344CB8AC3E}">
        <p14:creationId xmlns:p14="http://schemas.microsoft.com/office/powerpoint/2010/main" val="883177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4" name="TextBox 3">
            <a:extLst>
              <a:ext uri="{FF2B5EF4-FFF2-40B4-BE49-F238E27FC236}">
                <a16:creationId xmlns:a16="http://schemas.microsoft.com/office/drawing/2014/main" id="{E2F0B8E2-53AD-7986-D837-14BEF1220A76}"/>
              </a:ext>
            </a:extLst>
          </p:cNvPr>
          <p:cNvSpPr txBox="1"/>
          <p:nvPr/>
        </p:nvSpPr>
        <p:spPr>
          <a:xfrm>
            <a:off x="874929" y="703891"/>
            <a:ext cx="3116559" cy="400110"/>
          </a:xfrm>
          <a:prstGeom prst="rect">
            <a:avLst/>
          </a:prstGeom>
          <a:noFill/>
        </p:spPr>
        <p:txBody>
          <a:bodyPr wrap="none" rtlCol="0">
            <a:spAutoFit/>
          </a:bodyPr>
          <a:lstStyle/>
          <a:p>
            <a:r>
              <a:rPr lang="fr-FR" sz="2000" dirty="0">
                <a:solidFill>
                  <a:srgbClr val="002060"/>
                </a:solidFill>
                <a:latin typeface="Open Sans ExtraBold"/>
                <a:ea typeface="Open Sans ExtraBold"/>
                <a:cs typeface="Open Sans ExtraBold"/>
              </a:rPr>
              <a:t>Les objectifs de projet</a:t>
            </a:r>
          </a:p>
        </p:txBody>
      </p:sp>
      <p:sp>
        <p:nvSpPr>
          <p:cNvPr id="3" name="Rectangle: Rounded Corners 2">
            <a:extLst>
              <a:ext uri="{FF2B5EF4-FFF2-40B4-BE49-F238E27FC236}">
                <a16:creationId xmlns:a16="http://schemas.microsoft.com/office/drawing/2014/main" id="{9039EAA0-C4A1-80FB-7DD9-7147389C2313}"/>
              </a:ext>
            </a:extLst>
          </p:cNvPr>
          <p:cNvSpPr/>
          <p:nvPr/>
        </p:nvSpPr>
        <p:spPr>
          <a:xfrm>
            <a:off x="5438702" y="2062323"/>
            <a:ext cx="2873774" cy="39910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kern="1200" dirty="0">
                <a:solidFill>
                  <a:schemeClr val="accent1"/>
                </a:solidFill>
                <a:ea typeface="Roboto Condensed Light" panose="02000000000000000000" pitchFamily="2" charset="0"/>
              </a:rPr>
              <a:t>Automatisation</a:t>
            </a:r>
            <a:r>
              <a:rPr lang="en-US" sz="1100" b="1" kern="1200" dirty="0">
                <a:solidFill>
                  <a:schemeClr val="accent1"/>
                </a:solidFill>
                <a:ea typeface="Roboto Condensed Light" panose="02000000000000000000" pitchFamily="2" charset="0"/>
              </a:rPr>
              <a:t> des processus ETL</a:t>
            </a:r>
          </a:p>
        </p:txBody>
      </p:sp>
      <p:sp>
        <p:nvSpPr>
          <p:cNvPr id="9" name="Arrow: Down 8">
            <a:extLst>
              <a:ext uri="{FF2B5EF4-FFF2-40B4-BE49-F238E27FC236}">
                <a16:creationId xmlns:a16="http://schemas.microsoft.com/office/drawing/2014/main" id="{484F5317-1342-886D-EA3F-7FCD3B4DA10C}"/>
              </a:ext>
            </a:extLst>
          </p:cNvPr>
          <p:cNvSpPr/>
          <p:nvPr/>
        </p:nvSpPr>
        <p:spPr>
          <a:xfrm rot="16200000">
            <a:off x="3903901" y="2310073"/>
            <a:ext cx="940889" cy="117154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dirty="0"/>
          </a:p>
        </p:txBody>
      </p:sp>
      <p:pic>
        <p:nvPicPr>
          <p:cNvPr id="10" name="Picture 9">
            <a:extLst>
              <a:ext uri="{FF2B5EF4-FFF2-40B4-BE49-F238E27FC236}">
                <a16:creationId xmlns:a16="http://schemas.microsoft.com/office/drawing/2014/main" id="{867E0C72-AA2D-EC91-0CD4-3806734952B5}"/>
              </a:ext>
            </a:extLst>
          </p:cNvPr>
          <p:cNvPicPr/>
          <p:nvPr/>
        </p:nvPicPr>
        <p:blipFill>
          <a:blip r:embed="rId3"/>
          <a:stretch>
            <a:fillRect/>
          </a:stretch>
        </p:blipFill>
        <p:spPr>
          <a:xfrm>
            <a:off x="4212956" y="2731829"/>
            <a:ext cx="322777" cy="309907"/>
          </a:xfrm>
          <a:prstGeom prst="rect">
            <a:avLst/>
          </a:prstGeom>
          <a:noFill/>
          <a:ln>
            <a:noFill/>
            <a:prstDash/>
          </a:ln>
        </p:spPr>
      </p:pic>
      <p:pic>
        <p:nvPicPr>
          <p:cNvPr id="11" name="Picture 10">
            <a:extLst>
              <a:ext uri="{FF2B5EF4-FFF2-40B4-BE49-F238E27FC236}">
                <a16:creationId xmlns:a16="http://schemas.microsoft.com/office/drawing/2014/main" id="{66AE543E-F3E0-30AE-F148-1796E98CF9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4039" y="114727"/>
            <a:ext cx="1090734" cy="1090734"/>
          </a:xfrm>
          <a:prstGeom prst="rect">
            <a:avLst/>
          </a:prstGeom>
        </p:spPr>
      </p:pic>
      <p:sp>
        <p:nvSpPr>
          <p:cNvPr id="12" name="Rectangle: Rounded Corners 11">
            <a:extLst>
              <a:ext uri="{FF2B5EF4-FFF2-40B4-BE49-F238E27FC236}">
                <a16:creationId xmlns:a16="http://schemas.microsoft.com/office/drawing/2014/main" id="{55BB48F2-3C04-60DC-A255-DC849B837570}"/>
              </a:ext>
            </a:extLst>
          </p:cNvPr>
          <p:cNvSpPr/>
          <p:nvPr/>
        </p:nvSpPr>
        <p:spPr>
          <a:xfrm>
            <a:off x="5435632" y="1438522"/>
            <a:ext cx="2873774" cy="39910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kern="1200" dirty="0">
                <a:solidFill>
                  <a:schemeClr val="accent1"/>
                </a:solidFill>
                <a:ea typeface="Roboto Condensed Light" panose="02000000000000000000" pitchFamily="2" charset="0"/>
              </a:rPr>
              <a:t>Optimisation des indicateurs décisionnelles</a:t>
            </a:r>
          </a:p>
        </p:txBody>
      </p:sp>
      <p:sp>
        <p:nvSpPr>
          <p:cNvPr id="13" name="Rectangle: Rounded Corners 12">
            <a:extLst>
              <a:ext uri="{FF2B5EF4-FFF2-40B4-BE49-F238E27FC236}">
                <a16:creationId xmlns:a16="http://schemas.microsoft.com/office/drawing/2014/main" id="{79C45413-421C-14D4-9FE6-24EAD33473C9}"/>
              </a:ext>
            </a:extLst>
          </p:cNvPr>
          <p:cNvSpPr/>
          <p:nvPr/>
        </p:nvSpPr>
        <p:spPr>
          <a:xfrm>
            <a:off x="5435632" y="2686124"/>
            <a:ext cx="2873774" cy="39910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kern="1200" dirty="0">
                <a:solidFill>
                  <a:schemeClr val="accent1"/>
                </a:solidFill>
                <a:ea typeface="Roboto Condensed Light" panose="02000000000000000000" pitchFamily="2" charset="0"/>
              </a:rPr>
              <a:t>Réalisation des rapports intuitifs</a:t>
            </a:r>
          </a:p>
        </p:txBody>
      </p:sp>
      <p:sp>
        <p:nvSpPr>
          <p:cNvPr id="6" name="Rectangle: Rounded Corners 5">
            <a:extLst>
              <a:ext uri="{FF2B5EF4-FFF2-40B4-BE49-F238E27FC236}">
                <a16:creationId xmlns:a16="http://schemas.microsoft.com/office/drawing/2014/main" id="{A540053F-696E-3E80-CA9B-5F4742B31C38}"/>
              </a:ext>
            </a:extLst>
          </p:cNvPr>
          <p:cNvSpPr/>
          <p:nvPr/>
        </p:nvSpPr>
        <p:spPr>
          <a:xfrm>
            <a:off x="5435632" y="3933726"/>
            <a:ext cx="2873774" cy="39910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kern="1200" dirty="0">
                <a:solidFill>
                  <a:schemeClr val="accent1"/>
                </a:solidFill>
                <a:ea typeface="Roboto Condensed Light" panose="02000000000000000000" pitchFamily="2" charset="0"/>
              </a:rPr>
              <a:t>Réalisation d’un modèle de planification et de simulation</a:t>
            </a:r>
          </a:p>
        </p:txBody>
      </p:sp>
      <p:pic>
        <p:nvPicPr>
          <p:cNvPr id="3074" name="Picture 2" descr="About us">
            <a:extLst>
              <a:ext uri="{FF2B5EF4-FFF2-40B4-BE49-F238E27FC236}">
                <a16:creationId xmlns:a16="http://schemas.microsoft.com/office/drawing/2014/main" id="{7F43977B-CC42-A644-5706-DD598674ED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1648" y="3651693"/>
            <a:ext cx="1597822" cy="95869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15">
            <a:extLst>
              <a:ext uri="{FF2B5EF4-FFF2-40B4-BE49-F238E27FC236}">
                <a16:creationId xmlns:a16="http://schemas.microsoft.com/office/drawing/2014/main" id="{5FFB3B5F-D031-1A96-87B7-79ADD2093F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1871" y="3561632"/>
            <a:ext cx="884946" cy="446130"/>
          </a:xfrm>
          <a:prstGeom prst="rect">
            <a:avLst/>
          </a:prstGeom>
        </p:spPr>
      </p:pic>
      <p:sp>
        <p:nvSpPr>
          <p:cNvPr id="8" name="Rectangle: Rounded Corners 7">
            <a:extLst>
              <a:ext uri="{FF2B5EF4-FFF2-40B4-BE49-F238E27FC236}">
                <a16:creationId xmlns:a16="http://schemas.microsoft.com/office/drawing/2014/main" id="{1D74237D-5CF0-602D-2B87-EF181EAC6DFD}"/>
              </a:ext>
            </a:extLst>
          </p:cNvPr>
          <p:cNvSpPr/>
          <p:nvPr/>
        </p:nvSpPr>
        <p:spPr>
          <a:xfrm>
            <a:off x="5435632" y="3309925"/>
            <a:ext cx="2873774" cy="399102"/>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b="1" kern="1200" dirty="0">
                <a:solidFill>
                  <a:schemeClr val="accent1"/>
                </a:solidFill>
                <a:ea typeface="Roboto Condensed Light" panose="02000000000000000000" pitchFamily="2" charset="0"/>
              </a:rPr>
              <a:t>Réalisation des tableaux de bord interactifs</a:t>
            </a:r>
          </a:p>
        </p:txBody>
      </p:sp>
      <p:sp>
        <p:nvSpPr>
          <p:cNvPr id="14" name="Oval 13">
            <a:extLst>
              <a:ext uri="{FF2B5EF4-FFF2-40B4-BE49-F238E27FC236}">
                <a16:creationId xmlns:a16="http://schemas.microsoft.com/office/drawing/2014/main" id="{4179EE62-9AE1-6CFC-21D8-0349535D1A84}"/>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8</a:t>
            </a:r>
            <a:endParaRPr lang="fr-FR" sz="1200" dirty="0">
              <a:solidFill>
                <a:schemeClr val="tx1"/>
              </a:solidFill>
            </a:endParaRPr>
          </a:p>
        </p:txBody>
      </p:sp>
      <p:sp>
        <p:nvSpPr>
          <p:cNvPr id="15" name="Rectangle: Rounded Corners 11">
            <a:extLst>
              <a:ext uri="{FF2B5EF4-FFF2-40B4-BE49-F238E27FC236}">
                <a16:creationId xmlns:a16="http://schemas.microsoft.com/office/drawing/2014/main" id="{91EC1173-C324-58E3-46B5-B615EB696CAB}"/>
              </a:ext>
            </a:extLst>
          </p:cNvPr>
          <p:cNvSpPr/>
          <p:nvPr/>
        </p:nvSpPr>
        <p:spPr>
          <a:xfrm>
            <a:off x="1088059" y="2571750"/>
            <a:ext cx="2224999" cy="622379"/>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fr-FR" sz="1100" b="1" kern="1200" dirty="0">
                <a:solidFill>
                  <a:schemeClr val="accent1"/>
                </a:solidFill>
                <a:ea typeface="Roboto Condensed Light" panose="02000000000000000000" pitchFamily="2" charset="0"/>
              </a:rPr>
              <a:t>Etude et mise en place d’une solution BI </a:t>
            </a:r>
            <a:endParaRPr lang="en-US" sz="1100" b="1" kern="1200" dirty="0">
              <a:solidFill>
                <a:schemeClr val="accent1"/>
              </a:solidFill>
              <a:ea typeface="Roboto Condensed Light" panose="02000000000000000000" pitchFamily="2" charset="0"/>
            </a:endParaRPr>
          </a:p>
        </p:txBody>
      </p:sp>
    </p:spTree>
    <p:extLst>
      <p:ext uri="{BB962C8B-B14F-4D97-AF65-F5344CB8AC3E}">
        <p14:creationId xmlns:p14="http://schemas.microsoft.com/office/powerpoint/2010/main" val="3584780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4" name="TextBox 3">
            <a:extLst>
              <a:ext uri="{FF2B5EF4-FFF2-40B4-BE49-F238E27FC236}">
                <a16:creationId xmlns:a16="http://schemas.microsoft.com/office/drawing/2014/main" id="{E2F0B8E2-53AD-7986-D837-14BEF1220A76}"/>
              </a:ext>
            </a:extLst>
          </p:cNvPr>
          <p:cNvSpPr txBox="1"/>
          <p:nvPr/>
        </p:nvSpPr>
        <p:spPr>
          <a:xfrm>
            <a:off x="381548" y="690734"/>
            <a:ext cx="3676006" cy="400110"/>
          </a:xfrm>
          <a:prstGeom prst="rect">
            <a:avLst/>
          </a:prstGeom>
          <a:noFill/>
        </p:spPr>
        <p:txBody>
          <a:bodyPr wrap="none" rtlCol="0">
            <a:spAutoFit/>
          </a:bodyPr>
          <a:lstStyle/>
          <a:p>
            <a:r>
              <a:rPr lang="fr-FR" sz="2000" dirty="0">
                <a:solidFill>
                  <a:srgbClr val="002060"/>
                </a:solidFill>
                <a:latin typeface="Open Sans ExtraBold"/>
                <a:ea typeface="Open Sans ExtraBold"/>
                <a:cs typeface="Open Sans ExtraBold"/>
                <a:sym typeface="Open Sans ExtraBold"/>
              </a:rPr>
              <a:t>Les ressources techniques</a:t>
            </a:r>
          </a:p>
        </p:txBody>
      </p:sp>
      <p:pic>
        <p:nvPicPr>
          <p:cNvPr id="11" name="Picture 10">
            <a:extLst>
              <a:ext uri="{FF2B5EF4-FFF2-40B4-BE49-F238E27FC236}">
                <a16:creationId xmlns:a16="http://schemas.microsoft.com/office/drawing/2014/main" id="{0E119230-5B31-9BE4-81F2-605BE6B00B2E}"/>
              </a:ext>
            </a:extLst>
          </p:cNvPr>
          <p:cNvPicPr>
            <a:picLocks noChangeAspect="1"/>
          </p:cNvPicPr>
          <p:nvPr/>
        </p:nvPicPr>
        <p:blipFill>
          <a:blip r:embed="rId3"/>
          <a:stretch>
            <a:fillRect/>
          </a:stretch>
        </p:blipFill>
        <p:spPr>
          <a:xfrm>
            <a:off x="3614410" y="1473251"/>
            <a:ext cx="1915177" cy="1206562"/>
          </a:xfrm>
          <a:prstGeom prst="rect">
            <a:avLst/>
          </a:prstGeom>
        </p:spPr>
      </p:pic>
      <p:pic>
        <p:nvPicPr>
          <p:cNvPr id="16" name="Picture 15">
            <a:extLst>
              <a:ext uri="{FF2B5EF4-FFF2-40B4-BE49-F238E27FC236}">
                <a16:creationId xmlns:a16="http://schemas.microsoft.com/office/drawing/2014/main" id="{92F803D9-66D1-CCCA-8E78-087776037BD0}"/>
              </a:ext>
            </a:extLst>
          </p:cNvPr>
          <p:cNvPicPr>
            <a:picLocks noChangeAspect="1"/>
          </p:cNvPicPr>
          <p:nvPr/>
        </p:nvPicPr>
        <p:blipFill>
          <a:blip r:embed="rId4"/>
          <a:stretch>
            <a:fillRect/>
          </a:stretch>
        </p:blipFill>
        <p:spPr>
          <a:xfrm>
            <a:off x="732162" y="1473251"/>
            <a:ext cx="2540131" cy="1206562"/>
          </a:xfrm>
          <a:prstGeom prst="rect">
            <a:avLst/>
          </a:prstGeom>
        </p:spPr>
      </p:pic>
      <p:pic>
        <p:nvPicPr>
          <p:cNvPr id="2052" name="Picture 4" descr="Data Warehouse Icon Logo Design. Vector Illustration Technology Solution  Tend Concept Design. Royalty Free SVG, Cliparts, Vectors, And Stock  Illustration. Image 91962706.">
            <a:extLst>
              <a:ext uri="{FF2B5EF4-FFF2-40B4-BE49-F238E27FC236}">
                <a16:creationId xmlns:a16="http://schemas.microsoft.com/office/drawing/2014/main" id="{30EEACAE-94C5-4FDD-FD0C-FBEDC7ACD4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8952" y="2720974"/>
            <a:ext cx="1606550" cy="16065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DF868AC3-1F81-053B-FEE1-B5BEAE7943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6429" y="3072794"/>
            <a:ext cx="811141" cy="101798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1181C038-9609-6A18-64DA-A23DF0E1716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570" t="14824" r="10711" b="13610"/>
          <a:stretch/>
        </p:blipFill>
        <p:spPr bwMode="auto">
          <a:xfrm>
            <a:off x="6241322" y="2813048"/>
            <a:ext cx="1504950" cy="142240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515264DE-6AB6-51BE-82B4-FD72DF307C44}"/>
              </a:ext>
            </a:extLst>
          </p:cNvPr>
          <p:cNvPicPr>
            <a:picLocks noChangeAspect="1"/>
          </p:cNvPicPr>
          <p:nvPr/>
        </p:nvPicPr>
        <p:blipFill rotWithShape="1">
          <a:blip r:embed="rId8"/>
          <a:srcRect l="18406" r="20376"/>
          <a:stretch/>
        </p:blipFill>
        <p:spPr>
          <a:xfrm>
            <a:off x="6191250" y="1473251"/>
            <a:ext cx="1555022" cy="1206562"/>
          </a:xfrm>
          <a:prstGeom prst="rect">
            <a:avLst/>
          </a:prstGeom>
        </p:spPr>
      </p:pic>
      <p:sp>
        <p:nvSpPr>
          <p:cNvPr id="2" name="Oval 1">
            <a:extLst>
              <a:ext uri="{FF2B5EF4-FFF2-40B4-BE49-F238E27FC236}">
                <a16:creationId xmlns:a16="http://schemas.microsoft.com/office/drawing/2014/main" id="{FB6E9FEF-48E7-30EA-1B48-5D2FB11A1CBE}"/>
              </a:ext>
            </a:extLst>
          </p:cNvPr>
          <p:cNvSpPr/>
          <p:nvPr/>
        </p:nvSpPr>
        <p:spPr>
          <a:xfrm>
            <a:off x="8449606" y="4558250"/>
            <a:ext cx="501889" cy="4537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tx1"/>
                </a:solidFill>
              </a:rPr>
              <a:t>9</a:t>
            </a:r>
            <a:endParaRPr lang="fr-FR" sz="1200" dirty="0">
              <a:solidFill>
                <a:schemeClr val="tx1"/>
              </a:solidFill>
            </a:endParaRPr>
          </a:p>
        </p:txBody>
      </p:sp>
    </p:spTree>
    <p:extLst>
      <p:ext uri="{BB962C8B-B14F-4D97-AF65-F5344CB8AC3E}">
        <p14:creationId xmlns:p14="http://schemas.microsoft.com/office/powerpoint/2010/main" val="3811558489"/>
      </p:ext>
    </p:extLst>
  </p:cSld>
  <p:clrMapOvr>
    <a:masterClrMapping/>
  </p:clrMapOvr>
</p:sld>
</file>

<file path=ppt/theme/theme1.xml><?xml version="1.0" encoding="utf-8"?>
<a:theme xmlns:a="http://schemas.openxmlformats.org/drawingml/2006/main" name="Accounting College Major by Slidesgo">
  <a:themeElements>
    <a:clrScheme name="Simple Light">
      <a:dk1>
        <a:srgbClr val="111111"/>
      </a:dk1>
      <a:lt1>
        <a:srgbClr val="2344EC"/>
      </a:lt1>
      <a:dk2>
        <a:srgbClr val="3BBB9F"/>
      </a:dk2>
      <a:lt2>
        <a:srgbClr val="F4F4F4"/>
      </a:lt2>
      <a:accent1>
        <a:srgbClr val="FFFFFF"/>
      </a:accent1>
      <a:accent2>
        <a:srgbClr val="FFFFFF"/>
      </a:accent2>
      <a:accent3>
        <a:srgbClr val="FFFFFF"/>
      </a:accent3>
      <a:accent4>
        <a:srgbClr val="FFFFFF"/>
      </a:accent4>
      <a:accent5>
        <a:srgbClr val="FFFFFF"/>
      </a:accent5>
      <a:accent6>
        <a:srgbClr val="FFFFFF"/>
      </a:accent6>
      <a:hlink>
        <a:srgbClr val="11111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70964233F6654E9697C7F58F5B3AEE" ma:contentTypeVersion="13" ma:contentTypeDescription="Crée un document." ma:contentTypeScope="" ma:versionID="c77c0c641cbfaff506a2db2cf0da8742">
  <xsd:schema xmlns:xsd="http://www.w3.org/2001/XMLSchema" xmlns:xs="http://www.w3.org/2001/XMLSchema" xmlns:p="http://schemas.microsoft.com/office/2006/metadata/properties" xmlns:ns3="006dde74-145c-411e-962a-552645a04878" xmlns:ns4="3638c3dc-f11b-48c4-ae48-1b506c716b45" targetNamespace="http://schemas.microsoft.com/office/2006/metadata/properties" ma:root="true" ma:fieldsID="eeb64187124074275cb8bdfd229d8823" ns3:_="" ns4:_="">
    <xsd:import namespace="006dde74-145c-411e-962a-552645a04878"/>
    <xsd:import namespace="3638c3dc-f11b-48c4-ae48-1b506c716b4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LengthInSeconds"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6dde74-145c-411e-962a-552645a04878"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638c3dc-f11b-48c4-ae48-1b506c716b4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6AA764-70F9-436F-A1F2-847D27A3D4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6dde74-145c-411e-962a-552645a04878"/>
    <ds:schemaRef ds:uri="3638c3dc-f11b-48c4-ae48-1b506c716b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0D9ECD-2AED-4877-AB87-F551FE804EEB}">
  <ds:schemaRefs>
    <ds:schemaRef ds:uri="http://schemas.microsoft.com/office/2006/metadata/properties"/>
    <ds:schemaRef ds:uri="3638c3dc-f11b-48c4-ae48-1b506c716b45"/>
    <ds:schemaRef ds:uri="http://schemas.microsoft.com/office/2006/documentManagement/types"/>
    <ds:schemaRef ds:uri="http://purl.org/dc/dcmitype/"/>
    <ds:schemaRef ds:uri="006dde74-145c-411e-962a-552645a04878"/>
    <ds:schemaRef ds:uri="http://schemas.openxmlformats.org/package/2006/metadata/core-properties"/>
    <ds:schemaRef ds:uri="http://schemas.microsoft.com/office/infopath/2007/PartnerControls"/>
    <ds:schemaRef ds:uri="http://www.w3.org/XML/1998/namespace"/>
    <ds:schemaRef ds:uri="http://purl.org/dc/terms/"/>
    <ds:schemaRef ds:uri="http://purl.org/dc/elements/1.1/"/>
  </ds:schemaRefs>
</ds:datastoreItem>
</file>

<file path=customXml/itemProps3.xml><?xml version="1.0" encoding="utf-8"?>
<ds:datastoreItem xmlns:ds="http://schemas.openxmlformats.org/officeDocument/2006/customXml" ds:itemID="{B6DF56AC-2FB9-4CCB-88D3-CAF0D19BA7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14598</TotalTime>
  <Words>5013</Words>
  <Application>Microsoft Office PowerPoint</Application>
  <PresentationFormat>Affichage à l'écran (16:9)</PresentationFormat>
  <Paragraphs>703</Paragraphs>
  <Slides>54</Slides>
  <Notes>54</Notes>
  <HiddenSlides>0</HiddenSlides>
  <MMClips>0</MMClips>
  <ScaleCrop>false</ScaleCrop>
  <HeadingPairs>
    <vt:vector size="6" baseType="variant">
      <vt:variant>
        <vt:lpstr>Polices utilisées</vt:lpstr>
      </vt:variant>
      <vt:variant>
        <vt:i4>19</vt:i4>
      </vt:variant>
      <vt:variant>
        <vt:lpstr>Thème</vt:lpstr>
      </vt:variant>
      <vt:variant>
        <vt:i4>1</vt:i4>
      </vt:variant>
      <vt:variant>
        <vt:lpstr>Titres des diapositives</vt:lpstr>
      </vt:variant>
      <vt:variant>
        <vt:i4>54</vt:i4>
      </vt:variant>
    </vt:vector>
  </HeadingPairs>
  <TitlesOfParts>
    <vt:vector size="74" baseType="lpstr">
      <vt:lpstr>MS PGothic</vt:lpstr>
      <vt:lpstr>72 Black</vt:lpstr>
      <vt:lpstr>Arial</vt:lpstr>
      <vt:lpstr>Arial</vt:lpstr>
      <vt:lpstr>Arial Black</vt:lpstr>
      <vt:lpstr>Arial Narrow</vt:lpstr>
      <vt:lpstr>Arial Rounded MT Bold</vt:lpstr>
      <vt:lpstr>Assistant</vt:lpstr>
      <vt:lpstr>Calibri</vt:lpstr>
      <vt:lpstr>Cambria Math</vt:lpstr>
      <vt:lpstr>Century Gothic</vt:lpstr>
      <vt:lpstr>georgia</vt:lpstr>
      <vt:lpstr>Open Sans ExtraBold</vt:lpstr>
      <vt:lpstr>PT sans</vt:lpstr>
      <vt:lpstr>Segoe UI Symbol</vt:lpstr>
      <vt:lpstr>Sitka Text</vt:lpstr>
      <vt:lpstr>Söhne</vt:lpstr>
      <vt:lpstr>Times New Roman</vt:lpstr>
      <vt:lpstr>Wingdings</vt:lpstr>
      <vt:lpstr>Accounting College Major by Slidesgo</vt:lpstr>
      <vt:lpstr>Mise en œuvre d’une solution décisionnelle exploitant les données de l’ERP SAP avec l'outil SAP Analytics Cloud.</vt:lpstr>
      <vt:lpstr>Présentation PowerPoint</vt:lpstr>
      <vt:lpstr>Contexte général du projet</vt:lpstr>
      <vt:lpstr>Présentation PowerPoint</vt:lpstr>
      <vt:lpstr>Présentation PowerPoint</vt:lpstr>
      <vt:lpstr>Présentation PowerPoint</vt:lpstr>
      <vt:lpstr>Présentation PowerPoint</vt:lpstr>
      <vt:lpstr>Présentation PowerPoint</vt:lpstr>
      <vt:lpstr>Présentation PowerPoint</vt:lpstr>
      <vt:lpstr>Mariam Bouabid</vt:lpstr>
      <vt:lpstr>Présentation PowerPoint</vt:lpstr>
      <vt:lpstr>Présentation PowerPoint</vt:lpstr>
      <vt:lpstr>Etude préliminaire</vt:lpstr>
      <vt:lpstr>Présentation PowerPoint</vt:lpstr>
      <vt:lpstr>Présentation PowerPoint</vt:lpstr>
      <vt:lpstr>Présentation PowerPoint</vt:lpstr>
      <vt:lpstr>Présentation PowerPoint</vt:lpstr>
      <vt:lpstr>Présentation PowerPoint</vt:lpstr>
      <vt:lpstr>Spécifications générales</vt:lpstr>
      <vt:lpstr>Présentation PowerPoint</vt:lpstr>
      <vt:lpstr>Présentation PowerPoint</vt:lpstr>
      <vt:lpstr>Présentation PowerPoint</vt:lpstr>
      <vt:lpstr>Conception</vt:lpstr>
      <vt:lpstr>Présentation PowerPoint</vt:lpstr>
      <vt:lpstr>Présentation PowerPoint</vt:lpstr>
      <vt:lpstr>Présentation PowerPoint</vt:lpstr>
      <vt:lpstr>Présentation PowerPoint</vt:lpstr>
      <vt:lpstr>Présentation PowerPoint</vt:lpstr>
      <vt:lpstr>Présentation PowerPoint</vt:lpstr>
      <vt:lpstr>Réalisation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 et perspectives</vt:lpstr>
      <vt:lpstr>Présentation PowerPoint</vt:lpstr>
      <vt:lpstr>Présentation PowerPoint</vt:lpstr>
      <vt:lpstr>MERCI POUR VOTRE ATTENTION </vt:lpstr>
      <vt:lpstr>Mise en œuvre d’une solution décisionnelle exploitant les données de l’ERP SAP avec l'outil SAP Analytics Cloud.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Stage PFE  Mise en œuvre d’une solution décisionnelle exploitant les données de l’ERP SAP avec l'outil SAP Analytics Cloud.</dc:title>
  <dc:creator>MK</dc:creator>
  <cp:lastModifiedBy>ELKANFOUDI.MOHAMED</cp:lastModifiedBy>
  <cp:revision>821</cp:revision>
  <dcterms:modified xsi:type="dcterms:W3CDTF">2023-06-15T08:07:47Z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0x0101009C70964233F6654E9697C7F58F5B3AEE</vt:lpwstr>
  </property>
</Properties>
</file>